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7" r:id="rId2"/>
    <p:sldMasterId id="2147483659" r:id="rId3"/>
  </p:sldMasterIdLst>
  <p:notesMasterIdLst>
    <p:notesMasterId r:id="rId36"/>
  </p:notesMasterIdLst>
  <p:handoutMasterIdLst>
    <p:handoutMasterId r:id="rId37"/>
  </p:handoutMasterIdLst>
  <p:sldIdLst>
    <p:sldId id="287" r:id="rId4"/>
    <p:sldId id="303" r:id="rId5"/>
    <p:sldId id="290" r:id="rId6"/>
    <p:sldId id="291" r:id="rId7"/>
    <p:sldId id="284" r:id="rId8"/>
    <p:sldId id="285" r:id="rId9"/>
    <p:sldId id="286" r:id="rId10"/>
    <p:sldId id="292" r:id="rId11"/>
    <p:sldId id="295" r:id="rId12"/>
    <p:sldId id="300" r:id="rId13"/>
    <p:sldId id="301" r:id="rId14"/>
    <p:sldId id="302" r:id="rId15"/>
    <p:sldId id="293" r:id="rId16"/>
    <p:sldId id="306" r:id="rId17"/>
    <p:sldId id="304" r:id="rId18"/>
    <p:sldId id="305" r:id="rId19"/>
    <p:sldId id="317" r:id="rId20"/>
    <p:sldId id="307" r:id="rId21"/>
    <p:sldId id="308" r:id="rId22"/>
    <p:sldId id="310" r:id="rId23"/>
    <p:sldId id="309" r:id="rId24"/>
    <p:sldId id="311" r:id="rId25"/>
    <p:sldId id="312" r:id="rId26"/>
    <p:sldId id="313" r:id="rId27"/>
    <p:sldId id="314" r:id="rId28"/>
    <p:sldId id="315" r:id="rId29"/>
    <p:sldId id="316" r:id="rId30"/>
    <p:sldId id="319" r:id="rId31"/>
    <p:sldId id="320" r:id="rId32"/>
    <p:sldId id="321" r:id="rId33"/>
    <p:sldId id="323" r:id="rId34"/>
    <p:sldId id="294" r:id="rId3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142">
          <p15:clr>
            <a:srgbClr val="A4A3A4"/>
          </p15:clr>
        </p15:guide>
        <p15:guide id="3" orient="horz" pos="504">
          <p15:clr>
            <a:srgbClr val="A4A3A4"/>
          </p15:clr>
        </p15:guide>
        <p15:guide id="4" pos="5603">
          <p15:clr>
            <a:srgbClr val="A4A3A4"/>
          </p15:clr>
        </p15:guide>
        <p15:guide id="5" pos="1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11" autoAdjust="0"/>
    <p:restoredTop sz="94629" autoAdjust="0"/>
  </p:normalViewPr>
  <p:slideViewPr>
    <p:cSldViewPr showGuides="1">
      <p:cViewPr varScale="1">
        <p:scale>
          <a:sx n="105" d="100"/>
          <a:sy n="105" d="100"/>
        </p:scale>
        <p:origin x="1314" y="96"/>
      </p:cViewPr>
      <p:guideLst>
        <p:guide orient="horz" pos="3884"/>
        <p:guide orient="horz" pos="142"/>
        <p:guide orient="horz" pos="504"/>
        <p:guide pos="5603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524"/>
    </p:cViewPr>
  </p:sorterViewPr>
  <p:notesViewPr>
    <p:cSldViewPr showGuides="1">
      <p:cViewPr varScale="1">
        <p:scale>
          <a:sx n="67" d="100"/>
          <a:sy n="67" d="100"/>
        </p:scale>
        <p:origin x="-3264" y="-96"/>
      </p:cViewPr>
      <p:guideLst>
        <p:guide orient="horz" pos="2932"/>
        <p:guide pos="221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EU Member States - Lending in Water </a:t>
            </a:r>
          </a:p>
          <a:p>
            <a:pPr>
              <a:defRPr/>
            </a:pPr>
            <a:r>
              <a:rPr lang="en-GB"/>
              <a:t>2014-2018 (EUR M)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25400"/>
              <a:bevelB w="165100" prst="coolSlant"/>
            </a:sp3d>
          </c:spPr>
          <c:invertIfNegative val="0"/>
          <c:dLbls>
            <c:delete val="1"/>
          </c:dLbls>
          <c:cat>
            <c:strRef>
              <c:f>'LENDING x YEAR'!$A$186:$A$210</c:f>
              <c:strCache>
                <c:ptCount val="25"/>
                <c:pt idx="0">
                  <c:v>Bulgaria</c:v>
                </c:pt>
                <c:pt idx="1">
                  <c:v>Hungary</c:v>
                </c:pt>
                <c:pt idx="2">
                  <c:v>Finland</c:v>
                </c:pt>
                <c:pt idx="3">
                  <c:v>Croatia</c:v>
                </c:pt>
                <c:pt idx="4">
                  <c:v>Slovakia</c:v>
                </c:pt>
                <c:pt idx="5">
                  <c:v>Czech Republic</c:v>
                </c:pt>
                <c:pt idx="6">
                  <c:v>Denmark</c:v>
                </c:pt>
                <c:pt idx="7">
                  <c:v>Malta</c:v>
                </c:pt>
                <c:pt idx="8">
                  <c:v>Slovenia</c:v>
                </c:pt>
                <c:pt idx="9">
                  <c:v>Regional - EU countries</c:v>
                </c:pt>
                <c:pt idx="10">
                  <c:v>Poland</c:v>
                </c:pt>
                <c:pt idx="11">
                  <c:v>Sweden</c:v>
                </c:pt>
                <c:pt idx="12">
                  <c:v>Greece</c:v>
                </c:pt>
                <c:pt idx="13">
                  <c:v>Austria</c:v>
                </c:pt>
                <c:pt idx="14">
                  <c:v>Cyprus</c:v>
                </c:pt>
                <c:pt idx="15">
                  <c:v>Ireland</c:v>
                </c:pt>
                <c:pt idx="16">
                  <c:v>France</c:v>
                </c:pt>
                <c:pt idx="17">
                  <c:v>Portugal</c:v>
                </c:pt>
                <c:pt idx="18">
                  <c:v>Romania</c:v>
                </c:pt>
                <c:pt idx="19">
                  <c:v>Spain</c:v>
                </c:pt>
                <c:pt idx="20">
                  <c:v>Belgium</c:v>
                </c:pt>
                <c:pt idx="21">
                  <c:v>Germany</c:v>
                </c:pt>
                <c:pt idx="22">
                  <c:v>Netherlands</c:v>
                </c:pt>
                <c:pt idx="23">
                  <c:v>Italy</c:v>
                </c:pt>
                <c:pt idx="24">
                  <c:v>United Kingdom</c:v>
                </c:pt>
              </c:strCache>
            </c:strRef>
          </c:cat>
          <c:val>
            <c:numRef>
              <c:f>'LENDING x YEAR'!$B$186:$B$210</c:f>
              <c:numCache>
                <c:formatCode>_-* #,##0_-;\-* #,##0_-;_-* "-"??_-;_-@_-</c:formatCode>
                <c:ptCount val="25"/>
                <c:pt idx="0">
                  <c:v>20451.988955926001</c:v>
                </c:pt>
                <c:pt idx="1">
                  <c:v>188372.63</c:v>
                </c:pt>
                <c:pt idx="2">
                  <c:v>548679.67999999993</c:v>
                </c:pt>
                <c:pt idx="3">
                  <c:v>1377417.63</c:v>
                </c:pt>
                <c:pt idx="4">
                  <c:v>1752411.47</c:v>
                </c:pt>
                <c:pt idx="5">
                  <c:v>3931925.35</c:v>
                </c:pt>
                <c:pt idx="6">
                  <c:v>4708595.7358178021</c:v>
                </c:pt>
                <c:pt idx="7">
                  <c:v>9072000</c:v>
                </c:pt>
                <c:pt idx="8">
                  <c:v>9330071.5600000005</c:v>
                </c:pt>
                <c:pt idx="9">
                  <c:v>22341088</c:v>
                </c:pt>
                <c:pt idx="10">
                  <c:v>58364724.178930059</c:v>
                </c:pt>
                <c:pt idx="11" formatCode="General">
                  <c:v>60022353.294049457</c:v>
                </c:pt>
                <c:pt idx="12">
                  <c:v>90000000</c:v>
                </c:pt>
                <c:pt idx="13">
                  <c:v>166728865.53999999</c:v>
                </c:pt>
                <c:pt idx="14">
                  <c:v>200000000</c:v>
                </c:pt>
                <c:pt idx="15">
                  <c:v>200479378.84</c:v>
                </c:pt>
                <c:pt idx="16">
                  <c:v>266676663.12</c:v>
                </c:pt>
                <c:pt idx="17">
                  <c:v>346671303.22000003</c:v>
                </c:pt>
                <c:pt idx="18">
                  <c:v>364672232.94999999</c:v>
                </c:pt>
                <c:pt idx="19" formatCode="General">
                  <c:v>417280727.53999996</c:v>
                </c:pt>
                <c:pt idx="20">
                  <c:v>1269432875</c:v>
                </c:pt>
                <c:pt idx="21">
                  <c:v>1563206852.1184676</c:v>
                </c:pt>
                <c:pt idx="22">
                  <c:v>1621931067.7920001</c:v>
                </c:pt>
                <c:pt idx="23">
                  <c:v>2093126830.3799999</c:v>
                </c:pt>
                <c:pt idx="24" formatCode="General">
                  <c:v>3148498268.5772734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D7-4FCA-98EA-F1E616E1878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83656120"/>
        <c:axId val="783663664"/>
      </c:barChart>
      <c:catAx>
        <c:axId val="78365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663664"/>
        <c:crosses val="autoZero"/>
        <c:auto val="1"/>
        <c:lblAlgn val="ctr"/>
        <c:lblOffset val="100"/>
        <c:noMultiLvlLbl val="0"/>
      </c:catAx>
      <c:valAx>
        <c:axId val="78366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65612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30T17:45:15.197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22B9B-11C8-425D-96B4-1A16BA854838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B48E2-365C-4DAC-8219-3DBCE95FEEA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16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38C35-4839-4857-8530-E88AA45116EE}" type="datetimeFigureOut">
              <a:rPr lang="en-GB" smtClean="0"/>
              <a:t>21/05/2019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0C71F-D261-44F0-AF44-14D6444BF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5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fld id="{DC31A519-70C9-40F2-99AC-C64A0AE9C86B}" type="slidenum">
              <a:rPr lang="en-US" altLang="en-US" sz="1300"/>
              <a:pPr eaLnBrk="1" hangingPunct="1"/>
              <a:t>23</a:t>
            </a:fld>
            <a:endParaRPr lang="en-US" alt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By clicking on both links are available to the respective sites of the Bank and Fund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3592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fld id="{84294CA5-6A20-4787-8605-48E86B01EAA5}" type="slidenum">
              <a:rPr lang="en-US" altLang="en-US" sz="1300"/>
              <a:pPr eaLnBrk="1" hangingPunct="1"/>
              <a:t>24</a:t>
            </a:fld>
            <a:endParaRPr lang="en-US" altLang="en-US" sz="13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By clicking on both links are available to the respective sites of the Bank and Fund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6356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fld id="{797BB261-5C2E-4EA8-81AA-8D551DB1A157}" type="slidenum">
              <a:rPr lang="en-US" altLang="en-US" sz="1300"/>
              <a:pPr eaLnBrk="1" hangingPunct="1"/>
              <a:t>25</a:t>
            </a:fld>
            <a:endParaRPr lang="en-US" altLang="en-US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By clicking on both links are available to the respective sites of the Bank and Fund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8442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fld id="{3E0488B7-D819-48E2-B3AD-07ECFF7DE9FA}" type="slidenum">
              <a:rPr lang="en-US" altLang="en-US" sz="1300"/>
              <a:pPr eaLnBrk="1" hangingPunct="1"/>
              <a:t>26</a:t>
            </a:fld>
            <a:endParaRPr lang="en-US" alt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By clicking on both links are available to the respective sites of the Bank and Fund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742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fld id="{6606C883-EF60-4D67-B236-DEBC21DFBB6B}" type="slidenum">
              <a:rPr lang="en-US" altLang="en-US" sz="1300"/>
              <a:pPr eaLnBrk="1" hangingPunct="1"/>
              <a:t>27</a:t>
            </a:fld>
            <a:endParaRPr lang="en-US" alt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By clicking on both links are available to the respective sites of the Bank and Fund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6451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C71F-D261-44F0-AF44-14D6444BF65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57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v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12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1E4-049F-442E-999A-0DF0EDD87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1E4-049F-442E-999A-0DF0EDD87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23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1E4-049F-442E-999A-0DF0EDD87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478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1E4-049F-442E-999A-0DF0EDD87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19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1E4-049F-442E-999A-0DF0EDD87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06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1E4-049F-442E-999A-0DF0EDD87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123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1E4-049F-442E-999A-0DF0EDD87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1E4-049F-442E-999A-0DF0EDD87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80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1E4-049F-442E-999A-0DF0EDD87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8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1E4-049F-442E-999A-0DF0EDD87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93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630" y="1742953"/>
            <a:ext cx="745206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23963" y="3825044"/>
            <a:ext cx="7451725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812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367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378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50827" y="1279598"/>
            <a:ext cx="4321173" cy="47416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3" y="1268760"/>
            <a:ext cx="4321175" cy="4752528"/>
          </a:xfrm>
          <a:solidFill>
            <a:schemeClr val="accent4">
              <a:alpha val="4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447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50825" y="1268414"/>
            <a:ext cx="4284000" cy="40327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/>
              <a:t>Click to insert </a:t>
            </a:r>
            <a:r>
              <a:rPr lang="fr-BE" dirty="0" err="1"/>
              <a:t>your</a:t>
            </a:r>
            <a:r>
              <a:rPr lang="fr-BE" dirty="0"/>
              <a:t> Picture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608004" y="1269850"/>
            <a:ext cx="4284000" cy="40313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/>
              <a:t>Click to insert </a:t>
            </a:r>
            <a:r>
              <a:rPr lang="fr-BE" dirty="0" err="1"/>
              <a:t>your</a:t>
            </a:r>
            <a:r>
              <a:rPr lang="fr-BE" dirty="0"/>
              <a:t>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50827" y="5373216"/>
            <a:ext cx="8642351" cy="792634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538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 hasCustomPrompt="1"/>
          </p:nvPr>
        </p:nvSpPr>
        <p:spPr>
          <a:xfrm>
            <a:off x="251999" y="1267199"/>
            <a:ext cx="8643600" cy="488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BE" dirty="0"/>
              <a:t>Click to insert </a:t>
            </a:r>
            <a:r>
              <a:rPr lang="fr-BE" dirty="0" err="1"/>
              <a:t>your</a:t>
            </a:r>
            <a:r>
              <a:rPr lang="fr-BE" dirty="0"/>
              <a:t>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06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88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630" y="1742953"/>
            <a:ext cx="745206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963" y="3825044"/>
            <a:ext cx="7451725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484257"/>
            <a:ext cx="3924436" cy="365125"/>
          </a:xfrm>
        </p:spPr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13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44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8135937" cy="576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1438"/>
            <a:ext cx="8135937" cy="4751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21.05.2019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64C8E-57F6-4D65-B671-E2EF58F20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2019 Danube Water Conference (Vienna)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384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8135937" cy="576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341438"/>
            <a:ext cx="3990975" cy="4751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27588" y="1341438"/>
            <a:ext cx="3992562" cy="2298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27588" y="3792538"/>
            <a:ext cx="3992562" cy="2300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84257"/>
            <a:ext cx="1018456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21.05.2019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B785E-B39B-4839-A81B-350E591ABA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2"/>
          </p:nvPr>
        </p:nvSpPr>
        <p:spPr>
          <a:xfrm>
            <a:off x="2159732" y="6484257"/>
            <a:ext cx="450050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2019 Danube Water Conference (Vienna)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3304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76250"/>
            <a:ext cx="8135937" cy="576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341438"/>
            <a:ext cx="3990975" cy="4751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588" y="1341438"/>
            <a:ext cx="3992562" cy="4751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21.05.2019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27DBC-ECD7-46CB-A500-7F907B43D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2019 Danube Water Conference (Vienna)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625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1" y="225424"/>
            <a:ext cx="7021475" cy="57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7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68760"/>
            <a:ext cx="4244975" cy="489709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37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31E4-049F-442E-999A-0DF0EDD87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64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21.05.2019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42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2019 Danube Water Conference (Vienna)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4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8" r:id="rId2"/>
    <p:sldLayoutId id="2147483649" r:id="rId3"/>
    <p:sldLayoutId id="2147483655" r:id="rId4"/>
    <p:sldLayoutId id="2147483683" r:id="rId5"/>
    <p:sldLayoutId id="2147483699" r:id="rId6"/>
    <p:sldLayoutId id="2147483700" r:id="rId7"/>
    <p:sldLayoutId id="2147483701" r:id="rId8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21.05.2019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731E4-049F-442E-999A-0DF0EDD87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4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1701" y="225424"/>
            <a:ext cx="7021475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1268760"/>
            <a:ext cx="8641657" cy="4889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84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21.05.2019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42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2019 Danube Water Conference (Vienna)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4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74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9" r:id="rId3"/>
    <p:sldLayoutId id="2147483680" r:id="rId4"/>
    <p:sldLayoutId id="2147483682" r:id="rId5"/>
    <p:sldLayoutId id="2147483676" r:id="rId6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None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ib.org/en/projects/priorities/climate-and-environment/climate-action/index.htm?f=search&amp;media=search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aspers.eib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b.org/en/products/blending/donor-partnerships/trust-funds/eastern-partnership-technical-assistance-trust-fun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eib.org/" TargetMode="External"/><Relationship Id="rId4" Type="http://schemas.openxmlformats.org/officeDocument/2006/relationships/hyperlink" Target="mailto:m.beros@eib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b.org/en/projects/sectors/water-and-waste-water-management/index.htm?f=search&amp;media=search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b.org/attachments/strategies/eib_water_sector_lending_orientation_en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37115"/>
            <a:ext cx="8352928" cy="1451825"/>
          </a:xfrm>
        </p:spPr>
        <p:txBody>
          <a:bodyPr>
            <a:normAutofit/>
          </a:bodyPr>
          <a:lstStyle/>
          <a:p>
            <a:r>
              <a:rPr lang="en-US" dirty="0"/>
              <a:t>EIB’s Activity in the Water Sector in the Danube Region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789040"/>
            <a:ext cx="8532440" cy="23042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Marco </a:t>
            </a:r>
            <a:r>
              <a:rPr lang="en-US" sz="2400" dirty="0" err="1">
                <a:solidFill>
                  <a:schemeClr val="tx2"/>
                </a:solidFill>
              </a:rPr>
              <a:t>Beroš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</a:p>
          <a:p>
            <a:r>
              <a:rPr lang="en-US" sz="2400" dirty="0">
                <a:solidFill>
                  <a:schemeClr val="tx2"/>
                </a:solidFill>
              </a:rPr>
              <a:t>Lead Engineer, Water Management Division</a:t>
            </a:r>
          </a:p>
          <a:p>
            <a:r>
              <a:rPr lang="en-US" sz="2400" dirty="0">
                <a:solidFill>
                  <a:schemeClr val="tx2"/>
                </a:solidFill>
              </a:rPr>
              <a:t>Projects Directorate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EUROPEAN INVESTMENT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1018456" cy="365125"/>
          </a:xfrm>
        </p:spPr>
        <p:txBody>
          <a:bodyPr/>
          <a:lstStyle/>
          <a:p>
            <a:r>
              <a:rPr lang="en-US"/>
              <a:t>21.05.2019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6484257"/>
            <a:ext cx="6048672" cy="365125"/>
          </a:xfrm>
        </p:spPr>
        <p:txBody>
          <a:bodyPr/>
          <a:lstStyle/>
          <a:p>
            <a:r>
              <a:rPr lang="en-US" dirty="0"/>
              <a:t>2019 Danube Water Conference (Vienna)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217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21.05.2019</a:t>
            </a:r>
          </a:p>
        </p:txBody>
      </p:sp>
      <p:sp>
        <p:nvSpPr>
          <p:cNvPr id="1331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CE214FA2-6125-4EEC-BDFB-13F1B50E6AED}" type="slidenum">
              <a:rPr lang="en-US" altLang="en-US" sz="1000">
                <a:solidFill>
                  <a:schemeClr val="bg1"/>
                </a:solidFill>
              </a:rPr>
              <a:pPr eaLnBrk="1" hangingPunct="1"/>
              <a:t>10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EIB Activity in the Water Sector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052513"/>
            <a:ext cx="8208962" cy="576287"/>
          </a:xfrm>
          <a:solidFill>
            <a:schemeClr val="bg1"/>
          </a:solidFill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GB" altLang="en-US" sz="2400" b="1" dirty="0"/>
              <a:t>4.2 Key Figures 2014-2018 by Loan Type 		</a:t>
            </a:r>
          </a:p>
        </p:txBody>
      </p:sp>
      <p:sp>
        <p:nvSpPr>
          <p:cNvPr id="13319" name="AutoShape 3"/>
          <p:cNvSpPr>
            <a:spLocks noChangeArrowheads="1"/>
          </p:cNvSpPr>
          <p:nvPr/>
        </p:nvSpPr>
        <p:spPr bwMode="auto">
          <a:xfrm>
            <a:off x="971550" y="5373688"/>
            <a:ext cx="1368425" cy="215900"/>
          </a:xfrm>
          <a:custGeom>
            <a:avLst/>
            <a:gdLst>
              <a:gd name="T0" fmla="*/ 1026319 w 21600"/>
              <a:gd name="T1" fmla="*/ 0 h 21600"/>
              <a:gd name="T2" fmla="*/ 0 w 21600"/>
              <a:gd name="T3" fmla="*/ 107950 h 21600"/>
              <a:gd name="T4" fmla="*/ 1026319 w 21600"/>
              <a:gd name="T5" fmla="*/ 215900 h 21600"/>
              <a:gd name="T6" fmla="*/ 1368425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68538" y="6484257"/>
            <a:ext cx="525579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2019 Danube Water Conference (Vienna)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320645"/>
              </p:ext>
            </p:extLst>
          </p:nvPr>
        </p:nvGraphicFramePr>
        <p:xfrm>
          <a:off x="791580" y="1595897"/>
          <a:ext cx="7620579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749">
                  <a:extLst>
                    <a:ext uri="{9D8B030D-6E8A-4147-A177-3AD203B41FA5}">
                      <a16:colId xmlns:a16="http://schemas.microsoft.com/office/drawing/2014/main" val="3760890211"/>
                    </a:ext>
                  </a:extLst>
                </a:gridCol>
                <a:gridCol w="1168560">
                  <a:extLst>
                    <a:ext uri="{9D8B030D-6E8A-4147-A177-3AD203B41FA5}">
                      <a16:colId xmlns:a16="http://schemas.microsoft.com/office/drawing/2014/main" val="1837932844"/>
                    </a:ext>
                  </a:extLst>
                </a:gridCol>
                <a:gridCol w="1088654">
                  <a:extLst>
                    <a:ext uri="{9D8B030D-6E8A-4147-A177-3AD203B41FA5}">
                      <a16:colId xmlns:a16="http://schemas.microsoft.com/office/drawing/2014/main" val="2623353547"/>
                    </a:ext>
                  </a:extLst>
                </a:gridCol>
                <a:gridCol w="1088654">
                  <a:extLst>
                    <a:ext uri="{9D8B030D-6E8A-4147-A177-3AD203B41FA5}">
                      <a16:colId xmlns:a16="http://schemas.microsoft.com/office/drawing/2014/main" val="944298126"/>
                    </a:ext>
                  </a:extLst>
                </a:gridCol>
                <a:gridCol w="1167387">
                  <a:extLst>
                    <a:ext uri="{9D8B030D-6E8A-4147-A177-3AD203B41FA5}">
                      <a16:colId xmlns:a16="http://schemas.microsoft.com/office/drawing/2014/main" val="1102914670"/>
                    </a:ext>
                  </a:extLst>
                </a:gridCol>
                <a:gridCol w="1009921">
                  <a:extLst>
                    <a:ext uri="{9D8B030D-6E8A-4147-A177-3AD203B41FA5}">
                      <a16:colId xmlns:a16="http://schemas.microsoft.com/office/drawing/2014/main" val="1432980282"/>
                    </a:ext>
                  </a:extLst>
                </a:gridCol>
                <a:gridCol w="1088654">
                  <a:extLst>
                    <a:ext uri="{9D8B030D-6E8A-4147-A177-3AD203B41FA5}">
                      <a16:colId xmlns:a16="http://schemas.microsoft.com/office/drawing/2014/main" val="1930710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Unit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Invest-ment</a:t>
                      </a:r>
                      <a:r>
                        <a:rPr lang="fr-BE" baseline="0" dirty="0"/>
                        <a:t> </a:t>
                      </a:r>
                      <a:r>
                        <a:rPr lang="fr-BE" baseline="0" dirty="0" err="1"/>
                        <a:t>Loans</a:t>
                      </a:r>
                      <a:endParaRPr lang="fr-BE" baseline="0" dirty="0"/>
                    </a:p>
                    <a:p>
                      <a:r>
                        <a:rPr lang="fr-BE" baseline="0" dirty="0"/>
                        <a:t>(IL)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Frame-work</a:t>
                      </a:r>
                      <a:endParaRPr lang="fr-BE" dirty="0"/>
                    </a:p>
                    <a:p>
                      <a:r>
                        <a:rPr lang="fr-BE" dirty="0" err="1"/>
                        <a:t>Loans</a:t>
                      </a:r>
                      <a:r>
                        <a:rPr lang="fr-BE" dirty="0"/>
                        <a:t>*</a:t>
                      </a:r>
                    </a:p>
                    <a:p>
                      <a:r>
                        <a:rPr lang="fr-BE" dirty="0"/>
                        <a:t>(FL)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aseline="0" dirty="0"/>
                        <a:t>Multi-</a:t>
                      </a:r>
                      <a:r>
                        <a:rPr lang="fr-BE" baseline="0" dirty="0" err="1"/>
                        <a:t>sector</a:t>
                      </a:r>
                      <a:r>
                        <a:rPr lang="fr-BE" baseline="0" dirty="0"/>
                        <a:t> Global </a:t>
                      </a:r>
                      <a:r>
                        <a:rPr lang="fr-BE" baseline="0" dirty="0" err="1"/>
                        <a:t>Loans</a:t>
                      </a:r>
                      <a:r>
                        <a:rPr lang="fr-BE" baseline="0" dirty="0"/>
                        <a:t>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Pro-gramme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Loans</a:t>
                      </a:r>
                      <a:r>
                        <a:rPr lang="fr-BE" dirty="0"/>
                        <a:t>***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Equity</a:t>
                      </a:r>
                      <a:r>
                        <a:rPr lang="fr-BE" dirty="0"/>
                        <a:t>/Quasi-</a:t>
                      </a:r>
                      <a:r>
                        <a:rPr lang="fr-BE" dirty="0" err="1"/>
                        <a:t>equity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Total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635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EUR </a:t>
                      </a:r>
                      <a:r>
                        <a:rPr lang="fr-BE" dirty="0" err="1"/>
                        <a:t>bn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11.57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1.17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1.02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0.37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0.03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1" dirty="0"/>
                        <a:t>14.16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3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Share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81.7%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8.3%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7.2%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2.6%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0.2%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1" dirty="0"/>
                        <a:t>100%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9644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791444"/>
              </p:ext>
            </p:extLst>
          </p:nvPr>
        </p:nvGraphicFramePr>
        <p:xfrm>
          <a:off x="794529" y="3679286"/>
          <a:ext cx="761763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555">
                  <a:extLst>
                    <a:ext uri="{9D8B030D-6E8A-4147-A177-3AD203B41FA5}">
                      <a16:colId xmlns:a16="http://schemas.microsoft.com/office/drawing/2014/main" val="348313467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75118769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19276403"/>
                    </a:ext>
                  </a:extLst>
                </a:gridCol>
                <a:gridCol w="1102128">
                  <a:extLst>
                    <a:ext uri="{9D8B030D-6E8A-4147-A177-3AD203B41FA5}">
                      <a16:colId xmlns:a16="http://schemas.microsoft.com/office/drawing/2014/main" val="407555405"/>
                    </a:ext>
                  </a:extLst>
                </a:gridCol>
                <a:gridCol w="1166124">
                  <a:extLst>
                    <a:ext uri="{9D8B030D-6E8A-4147-A177-3AD203B41FA5}">
                      <a16:colId xmlns:a16="http://schemas.microsoft.com/office/drawing/2014/main" val="444619201"/>
                    </a:ext>
                  </a:extLst>
                </a:gridCol>
                <a:gridCol w="1010342">
                  <a:extLst>
                    <a:ext uri="{9D8B030D-6E8A-4147-A177-3AD203B41FA5}">
                      <a16:colId xmlns:a16="http://schemas.microsoft.com/office/drawing/2014/main" val="3141928046"/>
                    </a:ext>
                  </a:extLst>
                </a:gridCol>
                <a:gridCol w="1088233">
                  <a:extLst>
                    <a:ext uri="{9D8B030D-6E8A-4147-A177-3AD203B41FA5}">
                      <a16:colId xmlns:a16="http://schemas.microsoft.com/office/drawing/2014/main" val="1927794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b="0" dirty="0" err="1">
                          <a:solidFill>
                            <a:sysClr val="windowText" lastClr="000000"/>
                          </a:solidFill>
                        </a:rPr>
                        <a:t>Number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b="0" dirty="0">
                          <a:solidFill>
                            <a:sysClr val="windowText" lastClr="000000"/>
                          </a:solidFill>
                        </a:rPr>
                        <a:t>124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b="0" dirty="0">
                          <a:solidFill>
                            <a:sysClr val="windowText" lastClr="000000"/>
                          </a:solidFill>
                        </a:rPr>
                        <a:t>51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b="0" dirty="0">
                          <a:solidFill>
                            <a:sysClr val="windowText" lastClr="000000"/>
                          </a:solidFill>
                        </a:rPr>
                        <a:t>N.A.****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b="0" dirty="0">
                          <a:solidFill>
                            <a:sysClr val="windowText" lastClr="000000"/>
                          </a:solidFill>
                        </a:rPr>
                        <a:t>17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b="1" dirty="0">
                          <a:solidFill>
                            <a:sysClr val="windowText" lastClr="000000"/>
                          </a:solidFill>
                        </a:rPr>
                        <a:t>201</a:t>
                      </a:r>
                      <a:endParaRPr lang="en-GB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46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Share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62%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25%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N.A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8%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1" dirty="0"/>
                        <a:t>100%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333456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91580" y="4573697"/>
            <a:ext cx="7620579" cy="1815882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	Water sector FL and</a:t>
            </a:r>
            <a:r>
              <a:rPr kumimoji="0" lang="en-GB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water sector allocations of multi-sector FL</a:t>
            </a:r>
          </a:p>
          <a:p>
            <a:pPr lvl="0">
              <a:defRPr/>
            </a:pPr>
            <a:r>
              <a:rPr lang="en-GB" sz="1600" kern="0" dirty="0">
                <a:solidFill>
                  <a:prstClr val="black"/>
                </a:solidFill>
              </a:rPr>
              <a:t>**	Water sector allocations of multi-sector </a:t>
            </a:r>
            <a:r>
              <a:rPr lang="en-US" sz="1600" kern="0" dirty="0">
                <a:solidFill>
                  <a:prstClr val="black"/>
                </a:solidFill>
              </a:rPr>
              <a:t>Global Loans (a GL is a multi-	beneficiary loan intermediated by a bank)</a:t>
            </a:r>
          </a:p>
          <a:p>
            <a:pPr lvl="0">
              <a:defRPr/>
            </a:pPr>
            <a:r>
              <a:rPr lang="en-US" sz="1600" kern="0" dirty="0">
                <a:solidFill>
                  <a:prstClr val="black"/>
                </a:solidFill>
              </a:rPr>
              <a:t>***	Small and similar IL under global Board approval (so far only used in 	Italy)</a:t>
            </a:r>
          </a:p>
          <a:p>
            <a:pPr lvl="0">
              <a:defRPr/>
            </a:pPr>
            <a:r>
              <a:rPr lang="en-US" sz="1600" kern="0" dirty="0">
                <a:solidFill>
                  <a:prstClr val="black"/>
                </a:solidFill>
              </a:rPr>
              <a:t>****	Water sector allocations under Multisector GL between 2014 and 2018 	concern a total of over 200 operations signed between 2007 and 2018</a:t>
            </a:r>
            <a:endParaRPr kumimoji="0" lang="en-GB" sz="1600" b="0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4906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21.05.2019</a:t>
            </a:r>
          </a:p>
        </p:txBody>
      </p:sp>
      <p:sp>
        <p:nvSpPr>
          <p:cNvPr id="1331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CE214FA2-6125-4EEC-BDFB-13F1B50E6AED}" type="slidenum">
              <a:rPr lang="en-US" altLang="en-US" sz="1000">
                <a:solidFill>
                  <a:schemeClr val="bg1"/>
                </a:solidFill>
              </a:rPr>
              <a:pPr eaLnBrk="1" hangingPunct="1"/>
              <a:t>11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EIB Activity in the Water Sector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052513"/>
            <a:ext cx="8208962" cy="576287"/>
          </a:xfrm>
          <a:solidFill>
            <a:schemeClr val="bg1"/>
          </a:solidFill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GB" altLang="en-US" sz="2400" b="1" dirty="0"/>
              <a:t>4.3 Key Figures 2014-2018 by Ownership Type:		</a:t>
            </a:r>
          </a:p>
        </p:txBody>
      </p:sp>
      <p:sp>
        <p:nvSpPr>
          <p:cNvPr id="13319" name="AutoShape 3"/>
          <p:cNvSpPr>
            <a:spLocks noChangeArrowheads="1"/>
          </p:cNvSpPr>
          <p:nvPr/>
        </p:nvSpPr>
        <p:spPr bwMode="auto">
          <a:xfrm>
            <a:off x="971550" y="5373688"/>
            <a:ext cx="1368425" cy="215900"/>
          </a:xfrm>
          <a:custGeom>
            <a:avLst/>
            <a:gdLst>
              <a:gd name="T0" fmla="*/ 1026319 w 21600"/>
              <a:gd name="T1" fmla="*/ 0 h 21600"/>
              <a:gd name="T2" fmla="*/ 0 w 21600"/>
              <a:gd name="T3" fmla="*/ 107950 h 21600"/>
              <a:gd name="T4" fmla="*/ 1026319 w 21600"/>
              <a:gd name="T5" fmla="*/ 215900 h 21600"/>
              <a:gd name="T6" fmla="*/ 1368425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68538" y="6484257"/>
            <a:ext cx="525579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2019 Danube Water Conference (Vienna)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247811"/>
              </p:ext>
            </p:extLst>
          </p:nvPr>
        </p:nvGraphicFramePr>
        <p:xfrm>
          <a:off x="791580" y="1595897"/>
          <a:ext cx="6120680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858">
                  <a:extLst>
                    <a:ext uri="{9D8B030D-6E8A-4147-A177-3AD203B41FA5}">
                      <a16:colId xmlns:a16="http://schemas.microsoft.com/office/drawing/2014/main" val="3760890211"/>
                    </a:ext>
                  </a:extLst>
                </a:gridCol>
                <a:gridCol w="1642482">
                  <a:extLst>
                    <a:ext uri="{9D8B030D-6E8A-4147-A177-3AD203B41FA5}">
                      <a16:colId xmlns:a16="http://schemas.microsoft.com/office/drawing/2014/main" val="1837932844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2623353547"/>
                    </a:ext>
                  </a:extLst>
                </a:gridCol>
                <a:gridCol w="1530170">
                  <a:extLst>
                    <a:ext uri="{9D8B030D-6E8A-4147-A177-3AD203B41FA5}">
                      <a16:colId xmlns:a16="http://schemas.microsoft.com/office/drawing/2014/main" val="1930710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Unit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Private</a:t>
                      </a:r>
                      <a:r>
                        <a:rPr lang="fr-BE" baseline="0" dirty="0"/>
                        <a:t> </a:t>
                      </a:r>
                      <a:r>
                        <a:rPr lang="fr-BE" baseline="0" dirty="0" err="1"/>
                        <a:t>Sector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Public </a:t>
                      </a:r>
                      <a:r>
                        <a:rPr lang="fr-BE" dirty="0" err="1"/>
                        <a:t>Sector</a:t>
                      </a:r>
                      <a:r>
                        <a:rPr lang="fr-BE" dirty="0"/>
                        <a:t>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Total </a:t>
                      </a:r>
                      <a:r>
                        <a:rPr lang="fr-BE" dirty="0" err="1"/>
                        <a:t>excluding</a:t>
                      </a:r>
                      <a:r>
                        <a:rPr lang="fr-BE" baseline="0" dirty="0"/>
                        <a:t> Global </a:t>
                      </a:r>
                      <a:r>
                        <a:rPr lang="fr-BE" baseline="0" dirty="0" err="1"/>
                        <a:t>Loans</a:t>
                      </a:r>
                      <a:r>
                        <a:rPr lang="fr-BE" baseline="0" dirty="0"/>
                        <a:t>**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635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EUR </a:t>
                      </a:r>
                      <a:r>
                        <a:rPr lang="fr-BE" dirty="0" err="1"/>
                        <a:t>bn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3.98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9.16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1" dirty="0"/>
                        <a:t>13.14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3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Share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30%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70%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1" dirty="0"/>
                        <a:t>100%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9644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379279"/>
              </p:ext>
            </p:extLst>
          </p:nvPr>
        </p:nvGraphicFramePr>
        <p:xfrm>
          <a:off x="794528" y="3679286"/>
          <a:ext cx="611773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090">
                  <a:extLst>
                    <a:ext uri="{9D8B030D-6E8A-4147-A177-3AD203B41FA5}">
                      <a16:colId xmlns:a16="http://schemas.microsoft.com/office/drawing/2014/main" val="3483134676"/>
                    </a:ext>
                  </a:extLst>
                </a:gridCol>
                <a:gridCol w="1624418">
                  <a:extLst>
                    <a:ext uri="{9D8B030D-6E8A-4147-A177-3AD203B41FA5}">
                      <a16:colId xmlns:a16="http://schemas.microsoft.com/office/drawing/2014/main" val="2751187690"/>
                    </a:ext>
                  </a:extLst>
                </a:gridCol>
                <a:gridCol w="1522892">
                  <a:extLst>
                    <a:ext uri="{9D8B030D-6E8A-4147-A177-3AD203B41FA5}">
                      <a16:colId xmlns:a16="http://schemas.microsoft.com/office/drawing/2014/main" val="119276403"/>
                    </a:ext>
                  </a:extLst>
                </a:gridCol>
                <a:gridCol w="1534331">
                  <a:extLst>
                    <a:ext uri="{9D8B030D-6E8A-4147-A177-3AD203B41FA5}">
                      <a16:colId xmlns:a16="http://schemas.microsoft.com/office/drawing/2014/main" val="1927794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b="0" dirty="0" err="1">
                          <a:solidFill>
                            <a:sysClr val="windowText" lastClr="000000"/>
                          </a:solidFill>
                        </a:rPr>
                        <a:t>Number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b="0" dirty="0">
                          <a:solidFill>
                            <a:sysClr val="windowText" lastClr="000000"/>
                          </a:solidFill>
                        </a:rPr>
                        <a:t>34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b="0" dirty="0">
                          <a:solidFill>
                            <a:sysClr val="windowText" lastClr="000000"/>
                          </a:solidFill>
                        </a:rPr>
                        <a:t>167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b="1" dirty="0">
                          <a:solidFill>
                            <a:sysClr val="windowText" lastClr="000000"/>
                          </a:solidFill>
                        </a:rPr>
                        <a:t>201</a:t>
                      </a:r>
                      <a:endParaRPr lang="en-GB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46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Share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17%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83%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1" dirty="0"/>
                        <a:t>100%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333456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91580" y="4651878"/>
            <a:ext cx="6120679" cy="1077218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	</a:t>
            </a:r>
            <a:r>
              <a:rPr lang="en-US" sz="1600" kern="0" dirty="0">
                <a:solidFill>
                  <a:prstClr val="black"/>
                </a:solidFill>
              </a:rPr>
              <a:t>Definition of public sector borrower: Public Sector 	Ownership above 50%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lvl="0">
              <a:defRPr/>
            </a:pPr>
            <a:r>
              <a:rPr lang="en-GB" sz="1600" kern="0" dirty="0">
                <a:solidFill>
                  <a:prstClr val="black"/>
                </a:solidFill>
              </a:rPr>
              <a:t>**	</a:t>
            </a:r>
            <a:r>
              <a:rPr lang="en-US" sz="1600" kern="0" dirty="0">
                <a:solidFill>
                  <a:prstClr val="black"/>
                </a:solidFill>
              </a:rPr>
              <a:t>Information on ownership type is not available for 	allocations under </a:t>
            </a:r>
            <a:r>
              <a:rPr lang="en-GB" sz="1600" kern="0" dirty="0">
                <a:solidFill>
                  <a:prstClr val="black"/>
                </a:solidFill>
              </a:rPr>
              <a:t>multi-sector </a:t>
            </a:r>
            <a:r>
              <a:rPr lang="en-US" sz="1600" kern="0" dirty="0">
                <a:solidFill>
                  <a:prstClr val="black"/>
                </a:solidFill>
              </a:rPr>
              <a:t>Global Loans</a:t>
            </a:r>
          </a:p>
        </p:txBody>
      </p:sp>
    </p:spTree>
    <p:extLst>
      <p:ext uri="{BB962C8B-B14F-4D97-AF65-F5344CB8AC3E}">
        <p14:creationId xmlns:p14="http://schemas.microsoft.com/office/powerpoint/2010/main" val="258056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21.05.2019</a:t>
            </a:r>
          </a:p>
        </p:txBody>
      </p:sp>
      <p:sp>
        <p:nvSpPr>
          <p:cNvPr id="1331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CE214FA2-6125-4EEC-BDFB-13F1B50E6AED}" type="slidenum">
              <a:rPr lang="en-US" altLang="en-US" sz="1000">
                <a:solidFill>
                  <a:schemeClr val="bg1"/>
                </a:solidFill>
              </a:rPr>
              <a:pPr eaLnBrk="1" hangingPunct="1"/>
              <a:t>12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EIB Activity in the Water Sector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052513"/>
            <a:ext cx="8208962" cy="576287"/>
          </a:xfrm>
          <a:solidFill>
            <a:schemeClr val="bg1"/>
          </a:solidFill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GB" altLang="en-US" sz="2400" b="1" dirty="0"/>
              <a:t>4.4 Key Figures 2014-2018 by Sub-Sectors:		</a:t>
            </a:r>
          </a:p>
        </p:txBody>
      </p:sp>
      <p:sp>
        <p:nvSpPr>
          <p:cNvPr id="13319" name="AutoShape 3"/>
          <p:cNvSpPr>
            <a:spLocks noChangeArrowheads="1"/>
          </p:cNvSpPr>
          <p:nvPr/>
        </p:nvSpPr>
        <p:spPr bwMode="auto">
          <a:xfrm>
            <a:off x="971550" y="5373688"/>
            <a:ext cx="1368425" cy="215900"/>
          </a:xfrm>
          <a:custGeom>
            <a:avLst/>
            <a:gdLst>
              <a:gd name="T0" fmla="*/ 1026319 w 21600"/>
              <a:gd name="T1" fmla="*/ 0 h 21600"/>
              <a:gd name="T2" fmla="*/ 0 w 21600"/>
              <a:gd name="T3" fmla="*/ 107950 h 21600"/>
              <a:gd name="T4" fmla="*/ 1026319 w 21600"/>
              <a:gd name="T5" fmla="*/ 215900 h 21600"/>
              <a:gd name="T6" fmla="*/ 1368425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68538" y="6484257"/>
            <a:ext cx="525579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2019 Danube Water Conference (Vienna)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684369"/>
              </p:ext>
            </p:extLst>
          </p:nvPr>
        </p:nvGraphicFramePr>
        <p:xfrm>
          <a:off x="791580" y="1829776"/>
          <a:ext cx="8028571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754">
                  <a:extLst>
                    <a:ext uri="{9D8B030D-6E8A-4147-A177-3AD203B41FA5}">
                      <a16:colId xmlns:a16="http://schemas.microsoft.com/office/drawing/2014/main" val="3760890211"/>
                    </a:ext>
                  </a:extLst>
                </a:gridCol>
                <a:gridCol w="1231122">
                  <a:extLst>
                    <a:ext uri="{9D8B030D-6E8A-4147-A177-3AD203B41FA5}">
                      <a16:colId xmlns:a16="http://schemas.microsoft.com/office/drawing/2014/main" val="1837932844"/>
                    </a:ext>
                  </a:extLst>
                </a:gridCol>
                <a:gridCol w="1146939">
                  <a:extLst>
                    <a:ext uri="{9D8B030D-6E8A-4147-A177-3AD203B41FA5}">
                      <a16:colId xmlns:a16="http://schemas.microsoft.com/office/drawing/2014/main" val="2623353547"/>
                    </a:ext>
                  </a:extLst>
                </a:gridCol>
                <a:gridCol w="1146939">
                  <a:extLst>
                    <a:ext uri="{9D8B030D-6E8A-4147-A177-3AD203B41FA5}">
                      <a16:colId xmlns:a16="http://schemas.microsoft.com/office/drawing/2014/main" val="1930710188"/>
                    </a:ext>
                  </a:extLst>
                </a:gridCol>
                <a:gridCol w="1146939">
                  <a:extLst>
                    <a:ext uri="{9D8B030D-6E8A-4147-A177-3AD203B41FA5}">
                      <a16:colId xmlns:a16="http://schemas.microsoft.com/office/drawing/2014/main" val="866040014"/>
                    </a:ext>
                  </a:extLst>
                </a:gridCol>
                <a:gridCol w="1146939">
                  <a:extLst>
                    <a:ext uri="{9D8B030D-6E8A-4147-A177-3AD203B41FA5}">
                      <a16:colId xmlns:a16="http://schemas.microsoft.com/office/drawing/2014/main" val="3762386867"/>
                    </a:ext>
                  </a:extLst>
                </a:gridCol>
                <a:gridCol w="1146939">
                  <a:extLst>
                    <a:ext uri="{9D8B030D-6E8A-4147-A177-3AD203B41FA5}">
                      <a16:colId xmlns:a16="http://schemas.microsoft.com/office/drawing/2014/main" val="4116103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Unit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Water </a:t>
                      </a:r>
                      <a:r>
                        <a:rPr lang="fr-BE" dirty="0" err="1"/>
                        <a:t>supply</a:t>
                      </a:r>
                      <a:r>
                        <a:rPr lang="fr-BE" dirty="0"/>
                        <a:t>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Waste</a:t>
                      </a:r>
                      <a:r>
                        <a:rPr lang="fr-BE" dirty="0"/>
                        <a:t>-water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Storm water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Coastal</a:t>
                      </a:r>
                      <a:r>
                        <a:rPr lang="fr-BE" dirty="0"/>
                        <a:t> protection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Flow control,</a:t>
                      </a:r>
                      <a:r>
                        <a:rPr lang="fr-BE" baseline="0" dirty="0"/>
                        <a:t> dykes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Total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635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EUR </a:t>
                      </a:r>
                      <a:r>
                        <a:rPr lang="fr-BE" dirty="0" err="1"/>
                        <a:t>bn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6.83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5.45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dirty="0"/>
                        <a:t>0.21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dirty="0"/>
                        <a:t>0.41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dirty="0"/>
                        <a:t>1.26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1" dirty="0"/>
                        <a:t>14.16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3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dirty="0"/>
                        <a:t>Share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48%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39%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dirty="0"/>
                        <a:t>1%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dirty="0"/>
                        <a:t>3%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0" dirty="0"/>
                        <a:t>9%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b="1" dirty="0"/>
                        <a:t>100%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396443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91580" y="4651878"/>
            <a:ext cx="6120679" cy="584775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</a:t>
            </a:r>
            <a:r>
              <a:rPr lang="fr-BE" sz="1600" kern="0" dirty="0" err="1">
                <a:solidFill>
                  <a:prstClr val="black"/>
                </a:solidFill>
              </a:rPr>
              <a:t>Includes</a:t>
            </a:r>
            <a:r>
              <a:rPr lang="fr-BE" sz="1600" kern="0" dirty="0">
                <a:solidFill>
                  <a:prstClr val="black"/>
                </a:solidFill>
              </a:rPr>
              <a:t> EUR 30m for </a:t>
            </a:r>
            <a:r>
              <a:rPr lang="fr-BE" sz="1600" kern="0" dirty="0" err="1">
                <a:solidFill>
                  <a:prstClr val="black"/>
                </a:solidFill>
              </a:rPr>
              <a:t>desalination</a:t>
            </a:r>
            <a:r>
              <a:rPr lang="fr-BE" sz="1600" kern="0" dirty="0">
                <a:solidFill>
                  <a:prstClr val="black"/>
                </a:solidFill>
              </a:rPr>
              <a:t> </a:t>
            </a:r>
            <a:r>
              <a:rPr lang="fr-BE" sz="1600" kern="0" dirty="0" err="1">
                <a:solidFill>
                  <a:prstClr val="black"/>
                </a:solidFill>
              </a:rPr>
              <a:t>projects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lvl="0">
              <a:defRPr/>
            </a:pPr>
            <a:endParaRPr lang="en-US" sz="16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21.05.2019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CBEC7913-9585-479B-85DB-3B20B61C3F21}" type="slidenum">
              <a:rPr lang="en-US" altLang="en-US" sz="1000">
                <a:solidFill>
                  <a:schemeClr val="bg1"/>
                </a:solidFill>
              </a:rPr>
              <a:pPr eaLnBrk="1" hangingPunct="1"/>
              <a:t>13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135937" cy="5762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EIB Activity in the Water Sector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  <p:sp>
        <p:nvSpPr>
          <p:cNvPr id="14343" name="AutoShape 4"/>
          <p:cNvSpPr>
            <a:spLocks noChangeArrowheads="1"/>
          </p:cNvSpPr>
          <p:nvPr/>
        </p:nvSpPr>
        <p:spPr bwMode="auto">
          <a:xfrm>
            <a:off x="971550" y="5373688"/>
            <a:ext cx="1368425" cy="215900"/>
          </a:xfrm>
          <a:custGeom>
            <a:avLst/>
            <a:gdLst>
              <a:gd name="T0" fmla="*/ 1026319 w 21600"/>
              <a:gd name="T1" fmla="*/ 0 h 21600"/>
              <a:gd name="T2" fmla="*/ 0 w 21600"/>
              <a:gd name="T3" fmla="*/ 107950 h 21600"/>
              <a:gd name="T4" fmla="*/ 1026319 w 21600"/>
              <a:gd name="T5" fmla="*/ 215900 h 21600"/>
              <a:gd name="T6" fmla="*/ 1368425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441327" y="1049874"/>
            <a:ext cx="8523161" cy="500062"/>
          </a:xfrm>
          <a:prstGeom prst="rect">
            <a:avLst/>
          </a:prstGeom>
          <a:solidFill>
            <a:sysClr val="window" lastClr="FFFFFF"/>
          </a:solidFill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marR="0" lvl="0" indent="-53340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5.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EIB’s Climate Action Commitment  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533400" marR="0" lvl="0" indent="-53340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			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1327" y="1474000"/>
            <a:ext cx="6578945" cy="1692771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 are supporting the transition to a low-carbon, environmental friendly and climate-resilient economy. As the largest multilateral provider of climate finance worldwide, </a:t>
            </a:r>
            <a:r>
              <a:rPr kumimoji="0" lang="en-GB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 commit at least 25% of our lending portfolio to low-carbon and climate-resilient growth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.”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88130" y="4865856"/>
            <a:ext cx="5384031" cy="1015663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</a:rPr>
              <a:t>We want to demonstrate the climate impact (adaptation and/or mitigation) of all our water and waste water projects!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222848" y="1476054"/>
            <a:ext cx="1741640" cy="1697688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marL="533400" indent="-533400" eaLnBrk="0" hangingPunct="0"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914400" indent="-4572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371600" indent="-4572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752600" indent="-3810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209800" indent="-3810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0" marR="0" lvl="0" indent="952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In 2018 EIB’s climate financing totalled EUR 16 billion (29%) </a:t>
            </a:r>
          </a:p>
          <a:p>
            <a:pPr marL="533400" marR="0" lvl="0" indent="-5334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				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6414" y="3372232"/>
            <a:ext cx="2270969" cy="3175000"/>
          </a:xfrm>
          <a:prstGeom prst="rect">
            <a:avLst/>
          </a:prstGeom>
          <a:noFill/>
          <a:ln w="12700">
            <a:solidFill>
              <a:srgbClr val="E7E6E6">
                <a:lumMod val="50000"/>
              </a:srgb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41327" y="3371479"/>
            <a:ext cx="6146897" cy="1323439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EIB is member of the European Financing Institutions Working Group on Adaptation to Climate Change (EUFIWACC) which issued a Guidance Note in 2016.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(1)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41327" y="4960145"/>
            <a:ext cx="682377" cy="676275"/>
          </a:xfrm>
          <a:prstGeom prst="rightArrow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129337" y="4187775"/>
            <a:ext cx="847725" cy="522704"/>
          </a:xfrm>
          <a:prstGeom prst="rightArrow">
            <a:avLst/>
          </a:prstGeom>
          <a:solidFill>
            <a:srgbClr val="E7E6E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68538" y="6484257"/>
            <a:ext cx="525579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2019 Danube Water Conference (Vienna)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928153"/>
            <a:ext cx="8512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https://www.eib.org/en/projects/priorities/climate-and-environment/climate-action/index.htm?f=search&amp;media=search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89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12876"/>
            <a:ext cx="8136904" cy="1224136"/>
          </a:xfrm>
        </p:spPr>
        <p:txBody>
          <a:bodyPr>
            <a:normAutofit/>
          </a:bodyPr>
          <a:lstStyle/>
          <a:p>
            <a:r>
              <a:rPr lang="en-US" sz="3200" dirty="0"/>
              <a:t>EIB Water Projects in the Danube Region</a:t>
            </a:r>
            <a:br>
              <a:rPr lang="en-US" sz="3200" dirty="0"/>
            </a:b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1018456" cy="365125"/>
          </a:xfrm>
        </p:spPr>
        <p:txBody>
          <a:bodyPr/>
          <a:lstStyle/>
          <a:p>
            <a:r>
              <a:rPr lang="en-US"/>
              <a:t>21.05.2019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6484257"/>
            <a:ext cx="6048672" cy="365125"/>
          </a:xfrm>
        </p:spPr>
        <p:txBody>
          <a:bodyPr/>
          <a:lstStyle/>
          <a:p>
            <a:r>
              <a:rPr lang="en-US" dirty="0"/>
              <a:t>2019 Danube Water Conference (Vienna)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021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21.05.2019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CBEC7913-9585-479B-85DB-3B20B61C3F21}" type="slidenum">
              <a:rPr lang="en-US" altLang="en-US" sz="1000">
                <a:solidFill>
                  <a:schemeClr val="bg1"/>
                </a:solidFill>
              </a:rPr>
              <a:pPr eaLnBrk="1" hangingPunct="1"/>
              <a:t>15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title"/>
          </p:nvPr>
        </p:nvSpPr>
        <p:spPr>
          <a:xfrm>
            <a:off x="1655762" y="388559"/>
            <a:ext cx="7164151" cy="576263"/>
          </a:xfrm>
        </p:spPr>
        <p:txBody>
          <a:bodyPr/>
          <a:lstStyle/>
          <a:p>
            <a:r>
              <a:rPr lang="en-US" sz="2400" dirty="0"/>
              <a:t>EIB Water Projects in the Danube Region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  <p:sp>
        <p:nvSpPr>
          <p:cNvPr id="14343" name="AutoShape 4"/>
          <p:cNvSpPr>
            <a:spLocks noChangeArrowheads="1"/>
          </p:cNvSpPr>
          <p:nvPr/>
        </p:nvSpPr>
        <p:spPr bwMode="auto">
          <a:xfrm>
            <a:off x="971550" y="5373688"/>
            <a:ext cx="1368425" cy="215900"/>
          </a:xfrm>
          <a:custGeom>
            <a:avLst/>
            <a:gdLst>
              <a:gd name="T0" fmla="*/ 1026319 w 21600"/>
              <a:gd name="T1" fmla="*/ 0 h 21600"/>
              <a:gd name="T2" fmla="*/ 0 w 21600"/>
              <a:gd name="T3" fmla="*/ 107950 h 21600"/>
              <a:gd name="T4" fmla="*/ 1026319 w 21600"/>
              <a:gd name="T5" fmla="*/ 215900 h 21600"/>
              <a:gd name="T6" fmla="*/ 1368425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440675" y="1129069"/>
            <a:ext cx="8523161" cy="805532"/>
          </a:xfrm>
          <a:prstGeom prst="rect">
            <a:avLst/>
          </a:prstGeom>
          <a:solidFill>
            <a:sysClr val="window" lastClr="FFFFFF"/>
          </a:solidFill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marR="0" lvl="0" indent="-53340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1.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Signed Water Sector Loans</a:t>
            </a:r>
            <a:r>
              <a:rPr kumimoji="0" lang="en-GB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Inside the European</a:t>
            </a:r>
            <a:r>
              <a:rPr kumimoji="0" lang="en-GB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Union (8 countries) 2014 - 2018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533400" marR="0" lvl="0" indent="-53340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				</a:t>
            </a:r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68538" y="6484257"/>
            <a:ext cx="525579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2019 Danube Water Conference (Vienna)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412344"/>
              </p:ext>
            </p:extLst>
          </p:nvPr>
        </p:nvGraphicFramePr>
        <p:xfrm>
          <a:off x="863589" y="2098848"/>
          <a:ext cx="5436605" cy="37211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36303">
                  <a:extLst>
                    <a:ext uri="{9D8B030D-6E8A-4147-A177-3AD203B41FA5}">
                      <a16:colId xmlns:a16="http://schemas.microsoft.com/office/drawing/2014/main" val="2150456393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800559803"/>
                    </a:ext>
                  </a:extLst>
                </a:gridCol>
                <a:gridCol w="1440162">
                  <a:extLst>
                    <a:ext uri="{9D8B030D-6E8A-4147-A177-3AD203B41FA5}">
                      <a16:colId xmlns:a16="http://schemas.microsoft.com/office/drawing/2014/main" val="3750932340"/>
                    </a:ext>
                  </a:extLst>
                </a:gridCol>
              </a:tblGrid>
              <a:tr h="9207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Country (start of EIB activity)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Loan Amount (</a:t>
                      </a:r>
                      <a:r>
                        <a:rPr lang="en-GB" sz="2000" b="1" u="none" strike="noStrike" dirty="0" err="1">
                          <a:effectLst/>
                        </a:rPr>
                        <a:t>EURm</a:t>
                      </a:r>
                      <a:r>
                        <a:rPr lang="en-GB" sz="2000" b="1" u="none" strike="noStrike" dirty="0">
                          <a:effectLst/>
                        </a:rPr>
                        <a:t>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JASPERS TA</a:t>
                      </a:r>
                      <a:r>
                        <a:rPr lang="en-GB" sz="2000" b="1" u="none" strike="noStrike" baseline="30000" dirty="0">
                          <a:effectLst/>
                        </a:rPr>
                        <a:t>(1)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7476246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Austria (1973)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166.73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0435988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Bulgaria (1992)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0.02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X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4425127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Croatia (1977)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1.38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X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41330133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Czech Republic (1992)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3.93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X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02106084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Hungary (1990)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0.19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X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1194322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Romania (1991)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364.67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X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44082464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Slovakia (1992)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1.75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X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177206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Slovenia (1977)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9.33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X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6169359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TOTAL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548.00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55500147"/>
                  </a:ext>
                </a:extLst>
              </a:tr>
            </a:tbl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732240" y="2098848"/>
            <a:ext cx="1969698" cy="23022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marL="533400" indent="-533400" eaLnBrk="0" hangingPunct="0"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914400" indent="-4572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371600" indent="-4572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752600" indent="-3810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209800" indent="-3810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0" marR="0" lvl="0" indent="952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Typical co-financing partners:</a:t>
            </a:r>
          </a:p>
          <a:p>
            <a:pPr marL="0" marR="0" lvl="0" indent="952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altLang="en-US" sz="2000" kern="0" dirty="0">
                <a:solidFill>
                  <a:prstClr val="black"/>
                </a:solidFill>
                <a:latin typeface="+mn-lt"/>
              </a:rPr>
              <a:t>EU Structural Funds, national/local sources</a:t>
            </a:r>
            <a:endParaRPr kumimoji="0" lang="en-GB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533400" marR="0" lvl="0" indent="-5334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				</a:t>
            </a:r>
          </a:p>
        </p:txBody>
      </p:sp>
      <p:sp>
        <p:nvSpPr>
          <p:cNvPr id="3" name="Rectangle 2"/>
          <p:cNvSpPr/>
          <p:nvPr/>
        </p:nvSpPr>
        <p:spPr>
          <a:xfrm>
            <a:off x="784740" y="5844993"/>
            <a:ext cx="8287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(1) </a:t>
            </a:r>
            <a:r>
              <a:rPr lang="en-US" dirty="0"/>
              <a:t>Joint Assistance to Support Projects in European Regions. For more info</a:t>
            </a:r>
            <a:r>
              <a:rPr lang="fr-BE" dirty="0"/>
              <a:t>: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27373" y="6144283"/>
            <a:ext cx="2454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https://jaspers.eib.org/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9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21.05.2019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CBEC7913-9585-479B-85DB-3B20B61C3F21}" type="slidenum">
              <a:rPr lang="en-US" altLang="en-US" sz="1000">
                <a:solidFill>
                  <a:schemeClr val="bg1"/>
                </a:solidFill>
              </a:rPr>
              <a:pPr eaLnBrk="1" hangingPunct="1"/>
              <a:t>16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title"/>
          </p:nvPr>
        </p:nvSpPr>
        <p:spPr>
          <a:xfrm>
            <a:off x="1655762" y="388559"/>
            <a:ext cx="7164151" cy="576263"/>
          </a:xfrm>
        </p:spPr>
        <p:txBody>
          <a:bodyPr/>
          <a:lstStyle/>
          <a:p>
            <a:r>
              <a:rPr lang="en-US" sz="2400" dirty="0"/>
              <a:t>EIB Water Projects in the Danube Region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  <p:sp>
        <p:nvSpPr>
          <p:cNvPr id="14343" name="AutoShape 4"/>
          <p:cNvSpPr>
            <a:spLocks noChangeArrowheads="1"/>
          </p:cNvSpPr>
          <p:nvPr/>
        </p:nvSpPr>
        <p:spPr bwMode="auto">
          <a:xfrm>
            <a:off x="971550" y="5373688"/>
            <a:ext cx="1368425" cy="215900"/>
          </a:xfrm>
          <a:custGeom>
            <a:avLst/>
            <a:gdLst>
              <a:gd name="T0" fmla="*/ 1026319 w 21600"/>
              <a:gd name="T1" fmla="*/ 0 h 21600"/>
              <a:gd name="T2" fmla="*/ 0 w 21600"/>
              <a:gd name="T3" fmla="*/ 107950 h 21600"/>
              <a:gd name="T4" fmla="*/ 1026319 w 21600"/>
              <a:gd name="T5" fmla="*/ 215900 h 21600"/>
              <a:gd name="T6" fmla="*/ 1368425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620839" y="1045882"/>
            <a:ext cx="8523161" cy="876765"/>
          </a:xfrm>
          <a:prstGeom prst="rect">
            <a:avLst/>
          </a:prstGeom>
          <a:solidFill>
            <a:sysClr val="window" lastClr="FFFFFF"/>
          </a:solidFill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0" indent="-533400">
              <a:buNone/>
              <a:defRPr/>
            </a:pPr>
            <a:r>
              <a:rPr lang="en-GB" alt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2.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lang="en-GB" alt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Signed Water Sector Loans Outside the European Union (8 countries) 2014 - 2018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533400" marR="0" lvl="0" indent="-53340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				</a:t>
            </a:r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68538" y="6484257"/>
            <a:ext cx="525579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2019 Danube Water Conference (Vienna)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888468"/>
              </p:ext>
            </p:extLst>
          </p:nvPr>
        </p:nvGraphicFramePr>
        <p:xfrm>
          <a:off x="971550" y="1865708"/>
          <a:ext cx="6293386" cy="3741342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2973690">
                  <a:extLst>
                    <a:ext uri="{9D8B030D-6E8A-4147-A177-3AD203B41FA5}">
                      <a16:colId xmlns:a16="http://schemas.microsoft.com/office/drawing/2014/main" val="1202845928"/>
                    </a:ext>
                  </a:extLst>
                </a:gridCol>
                <a:gridCol w="1132617">
                  <a:extLst>
                    <a:ext uri="{9D8B030D-6E8A-4147-A177-3AD203B41FA5}">
                      <a16:colId xmlns:a16="http://schemas.microsoft.com/office/drawing/2014/main" val="2091957307"/>
                    </a:ext>
                  </a:extLst>
                </a:gridCol>
                <a:gridCol w="1154014">
                  <a:extLst>
                    <a:ext uri="{9D8B030D-6E8A-4147-A177-3AD203B41FA5}">
                      <a16:colId xmlns:a16="http://schemas.microsoft.com/office/drawing/2014/main" val="376302991"/>
                    </a:ext>
                  </a:extLst>
                </a:gridCol>
                <a:gridCol w="1033065">
                  <a:extLst>
                    <a:ext uri="{9D8B030D-6E8A-4147-A177-3AD203B41FA5}">
                      <a16:colId xmlns:a16="http://schemas.microsoft.com/office/drawing/2014/main" val="1461602818"/>
                    </a:ext>
                  </a:extLst>
                </a:gridCol>
              </a:tblGrid>
              <a:tr h="74008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Country (start</a:t>
                      </a:r>
                      <a:r>
                        <a:rPr lang="en-GB" sz="2000" b="1" u="none" strike="noStrike" baseline="0" dirty="0">
                          <a:effectLst/>
                        </a:rPr>
                        <a:t> of EIB activity</a:t>
                      </a:r>
                      <a:r>
                        <a:rPr lang="en-GB" sz="2000" b="1" u="none" strike="noStrike" dirty="0">
                          <a:effectLst/>
                        </a:rPr>
                        <a:t>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Loan Amount (</a:t>
                      </a:r>
                      <a:r>
                        <a:rPr lang="en-GB" sz="2000" b="1" u="none" strike="noStrike" dirty="0" err="1">
                          <a:effectLst/>
                        </a:rPr>
                        <a:t>EURm</a:t>
                      </a:r>
                      <a:r>
                        <a:rPr lang="en-GB" sz="2000" b="1" u="none" strike="noStrike" dirty="0">
                          <a:effectLst/>
                        </a:rPr>
                        <a:t>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</a:rPr>
                        <a:t>JASPERS</a:t>
                      </a:r>
                      <a:r>
                        <a:rPr lang="en-GB" sz="2000" b="1" u="none" strike="noStrike" dirty="0">
                          <a:effectLst/>
                        </a:rPr>
                        <a:t> TA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</a:rPr>
                        <a:t>EPTATF</a:t>
                      </a:r>
                      <a:r>
                        <a:rPr lang="en-GB" sz="2000" b="1" u="none" strike="noStrike" dirty="0">
                          <a:effectLst/>
                        </a:rPr>
                        <a:t> TA</a:t>
                      </a:r>
                      <a:r>
                        <a:rPr lang="en-GB" sz="2000" b="1" u="none" strike="noStrike" baseline="30000" dirty="0">
                          <a:effectLst/>
                        </a:rPr>
                        <a:t>(1)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08691181"/>
                  </a:ext>
                </a:extLst>
              </a:tr>
              <a:tr h="22356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Albania (1995)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0.00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16641397"/>
                  </a:ext>
                </a:extLst>
              </a:tr>
              <a:tr h="331392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Bosnia &amp; </a:t>
                      </a:r>
                      <a:r>
                        <a:rPr lang="en-GB" sz="2000" u="none" strike="noStrike" dirty="0" err="1">
                          <a:effectLst/>
                        </a:rPr>
                        <a:t>Hercegov</a:t>
                      </a:r>
                      <a:r>
                        <a:rPr lang="en-GB" sz="2000" u="none" strike="noStrike" dirty="0">
                          <a:effectLst/>
                        </a:rPr>
                        <a:t>.</a:t>
                      </a:r>
                      <a:r>
                        <a:rPr lang="en-GB" sz="2000" u="none" strike="noStrike" baseline="0" dirty="0">
                          <a:effectLst/>
                        </a:rPr>
                        <a:t>(1977)</a:t>
                      </a:r>
                      <a:r>
                        <a:rPr lang="en-GB" sz="2000" u="none" strike="noStrike" dirty="0">
                          <a:effectLst/>
                        </a:rPr>
                        <a:t> 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>
                          <a:effectLst/>
                        </a:rPr>
                        <a:t>7.11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9925789"/>
                  </a:ext>
                </a:extLst>
              </a:tr>
              <a:tr h="22356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Kosovo (1977)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0.00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X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37049611"/>
                  </a:ext>
                </a:extLst>
              </a:tr>
              <a:tr h="22356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Moldova (2007)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10.00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X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54392702"/>
                  </a:ext>
                </a:extLst>
              </a:tr>
              <a:tr h="22356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Montenegro (1977)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36.40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X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65565711"/>
                  </a:ext>
                </a:extLst>
              </a:tr>
              <a:tr h="22356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North Macedonia (1977)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0.00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X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2254118"/>
                  </a:ext>
                </a:extLst>
              </a:tr>
              <a:tr h="22356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Serbia (1977)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0.09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X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2359749"/>
                  </a:ext>
                </a:extLst>
              </a:tr>
              <a:tr h="22356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Ukraine (2007)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</a:rPr>
                        <a:t>190.00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X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00593196"/>
                  </a:ext>
                </a:extLst>
              </a:tr>
              <a:tr h="22356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effectLst/>
                        </a:rPr>
                        <a:t>TOTAL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</a:rPr>
                        <a:t>243.60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063109"/>
                  </a:ext>
                </a:extLst>
              </a:tr>
            </a:tbl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452320" y="1901192"/>
            <a:ext cx="1470648" cy="2931964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marL="533400" indent="-533400" eaLnBrk="0" hangingPunct="0"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914400" indent="-4572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371600" indent="-4572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752600" indent="-3810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209800" indent="-3810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0" marR="0" lvl="0" indent="952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Typical co-financing partners: </a:t>
            </a:r>
            <a:r>
              <a:rPr lang="fr-BE" altLang="en-US" sz="2000" kern="0" dirty="0">
                <a:solidFill>
                  <a:prstClr val="black"/>
                </a:solidFill>
                <a:latin typeface="+mn-lt"/>
              </a:rPr>
              <a:t>EU Grants, national and/or local sources, </a:t>
            </a:r>
            <a:r>
              <a:rPr lang="en-GB" altLang="en-US" sz="2000" kern="0" dirty="0">
                <a:solidFill>
                  <a:prstClr val="black"/>
                </a:solidFill>
                <a:latin typeface="+mn-lt"/>
              </a:rPr>
              <a:t>EBRD</a:t>
            </a:r>
            <a:endParaRPr kumimoji="0" lang="en-GB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533400" marR="0" lvl="0" indent="-5334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				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550" y="5686128"/>
            <a:ext cx="7932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(1) </a:t>
            </a:r>
            <a:r>
              <a:rPr lang="en-US" dirty="0"/>
              <a:t>Eastern Partnership Technical Assistance Trust Fund. For more info</a:t>
            </a:r>
            <a:r>
              <a:rPr lang="fr-BE" dirty="0"/>
              <a:t>: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48226" y="6036923"/>
            <a:ext cx="8743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https://www.eib.org/en/products/blending/donor-partnerships/trust-funds/eastern-partnership-technical-assistance-trust-fund</a:t>
            </a:r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23334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21.05.2019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CBEC7913-9585-479B-85DB-3B20B61C3F21}" type="slidenum">
              <a:rPr lang="en-US" altLang="en-US" sz="1000">
                <a:solidFill>
                  <a:schemeClr val="bg1"/>
                </a:solidFill>
              </a:rPr>
              <a:pPr eaLnBrk="1" hangingPunct="1"/>
              <a:t>17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title"/>
          </p:nvPr>
        </p:nvSpPr>
        <p:spPr>
          <a:xfrm>
            <a:off x="1655762" y="388559"/>
            <a:ext cx="7164151" cy="576263"/>
          </a:xfrm>
        </p:spPr>
        <p:txBody>
          <a:bodyPr/>
          <a:lstStyle/>
          <a:p>
            <a:r>
              <a:rPr lang="en-US" sz="2400" dirty="0"/>
              <a:t>EIB Water Projects in the Danube Region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  <p:sp>
        <p:nvSpPr>
          <p:cNvPr id="14343" name="AutoShape 4"/>
          <p:cNvSpPr>
            <a:spLocks noChangeArrowheads="1"/>
          </p:cNvSpPr>
          <p:nvPr/>
        </p:nvSpPr>
        <p:spPr bwMode="auto">
          <a:xfrm>
            <a:off x="971550" y="5373688"/>
            <a:ext cx="1368425" cy="215900"/>
          </a:xfrm>
          <a:custGeom>
            <a:avLst/>
            <a:gdLst>
              <a:gd name="T0" fmla="*/ 1026319 w 21600"/>
              <a:gd name="T1" fmla="*/ 0 h 21600"/>
              <a:gd name="T2" fmla="*/ 0 w 21600"/>
              <a:gd name="T3" fmla="*/ 107950 h 21600"/>
              <a:gd name="T4" fmla="*/ 1026319 w 21600"/>
              <a:gd name="T5" fmla="*/ 215900 h 21600"/>
              <a:gd name="T6" fmla="*/ 1368425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620839" y="1045882"/>
            <a:ext cx="8523161" cy="876765"/>
          </a:xfrm>
          <a:prstGeom prst="rect">
            <a:avLst/>
          </a:prstGeom>
          <a:solidFill>
            <a:sysClr val="window" lastClr="FFFFFF"/>
          </a:solidFill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0" indent="-533400">
              <a:buNone/>
              <a:defRPr/>
            </a:pPr>
            <a:r>
              <a:rPr lang="en-GB" alt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3.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lang="en-GB" alt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Some Issues more or less typical for the Danube Region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				</a:t>
            </a:r>
          </a:p>
        </p:txBody>
      </p:sp>
      <p:sp>
        <p:nvSpPr>
          <p:cNvPr id="23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68538" y="6484257"/>
            <a:ext cx="525579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2019 Danube Water Conference (Vienna)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580" y="1922647"/>
            <a:ext cx="7541384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altLang="en-US" sz="2800" dirty="0"/>
              <a:t>Project </a:t>
            </a:r>
            <a:r>
              <a:rPr lang="fr-BE" altLang="en-US" sz="2800" dirty="0" err="1"/>
              <a:t>preparation</a:t>
            </a:r>
            <a:r>
              <a:rPr lang="fr-BE" altLang="en-US" sz="2800" dirty="0"/>
              <a:t> (</a:t>
            </a:r>
            <a:r>
              <a:rPr lang="fr-BE" altLang="en-US" sz="2800" dirty="0" err="1"/>
              <a:t>with</a:t>
            </a:r>
            <a:r>
              <a:rPr lang="fr-BE" altLang="en-US" sz="2800" dirty="0"/>
              <a:t>/</a:t>
            </a:r>
            <a:r>
              <a:rPr lang="fr-BE" altLang="en-US" sz="2800" dirty="0" err="1"/>
              <a:t>without</a:t>
            </a:r>
            <a:r>
              <a:rPr lang="fr-BE" altLang="en-US" sz="2800" dirty="0"/>
              <a:t> TA?)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altLang="en-US" sz="2800" dirty="0"/>
              <a:t>Financial </a:t>
            </a:r>
            <a:r>
              <a:rPr lang="fr-BE" altLang="en-US" sz="2800" dirty="0" err="1"/>
              <a:t>viability</a:t>
            </a:r>
            <a:r>
              <a:rPr lang="fr-BE" altLang="en-US" sz="2800" dirty="0"/>
              <a:t> of the </a:t>
            </a:r>
            <a:r>
              <a:rPr lang="fr-BE" altLang="en-US" sz="2800" dirty="0" err="1"/>
              <a:t>projects</a:t>
            </a:r>
            <a:r>
              <a:rPr lang="fr-BE" altLang="en-US" sz="2800" dirty="0"/>
              <a:t> (</a:t>
            </a:r>
            <a:r>
              <a:rPr lang="fr-BE" altLang="en-US" sz="2800" dirty="0" err="1"/>
              <a:t>tariff</a:t>
            </a:r>
            <a:r>
              <a:rPr lang="fr-BE" altLang="en-US" sz="2800" dirty="0"/>
              <a:t> </a:t>
            </a:r>
            <a:r>
              <a:rPr lang="fr-BE" altLang="en-US" sz="2800" dirty="0" err="1"/>
              <a:t>levels</a:t>
            </a:r>
            <a:r>
              <a:rPr lang="fr-BE" altLang="en-US" sz="2800" dirty="0"/>
              <a:t>, </a:t>
            </a:r>
            <a:r>
              <a:rPr lang="fr-BE" altLang="en-US" sz="2800" dirty="0" err="1"/>
              <a:t>affordability</a:t>
            </a:r>
            <a:r>
              <a:rPr lang="fr-BE" altLang="en-US" sz="2800" dirty="0"/>
              <a:t>)</a:t>
            </a:r>
            <a:endParaRPr lang="en-GB" altLang="en-US" sz="2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/>
              <a:t>Project implementation TA (capacity building vs. capacity substitution)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BE" altLang="en-US" sz="2800" dirty="0" err="1"/>
              <a:t>Capacity</a:t>
            </a:r>
            <a:r>
              <a:rPr lang="fr-BE" altLang="en-US" sz="2800" dirty="0"/>
              <a:t> and </a:t>
            </a:r>
            <a:r>
              <a:rPr lang="fr-BE" altLang="en-US" sz="2800" dirty="0" err="1"/>
              <a:t>funding</a:t>
            </a:r>
            <a:r>
              <a:rPr lang="fr-BE" altLang="en-US" sz="2800" dirty="0"/>
              <a:t> for </a:t>
            </a:r>
            <a:r>
              <a:rPr lang="fr-BE" altLang="en-US" sz="2800" dirty="0" err="1"/>
              <a:t>operation</a:t>
            </a:r>
            <a:r>
              <a:rPr lang="fr-BE" altLang="en-US" sz="2800" dirty="0"/>
              <a:t> phase (</a:t>
            </a:r>
            <a:r>
              <a:rPr lang="fr-BE" altLang="en-US" sz="2800" dirty="0" err="1"/>
              <a:t>tariff</a:t>
            </a:r>
            <a:r>
              <a:rPr lang="fr-BE" altLang="en-US" sz="2800" dirty="0"/>
              <a:t> </a:t>
            </a:r>
            <a:r>
              <a:rPr lang="fr-BE" altLang="en-US" sz="2800" dirty="0" err="1"/>
              <a:t>levels</a:t>
            </a:r>
            <a:r>
              <a:rPr lang="fr-BE" altLang="en-US" sz="2800" dirty="0"/>
              <a:t>, </a:t>
            </a:r>
            <a:r>
              <a:rPr lang="fr-BE" altLang="en-US" sz="2800" dirty="0" err="1"/>
              <a:t>regulators</a:t>
            </a:r>
            <a:r>
              <a:rPr lang="fr-BE" altLang="en-US" sz="2800" dirty="0"/>
              <a:t>)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19941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12876"/>
            <a:ext cx="8136904" cy="327636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Case Studies: Moldova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EIB’s four Operations in the Water Sector:</a:t>
            </a:r>
            <a:br>
              <a:rPr lang="en-US" sz="3200" dirty="0"/>
            </a:br>
            <a:r>
              <a:rPr lang="en-US" sz="3200" dirty="0"/>
              <a:t>1. </a:t>
            </a:r>
            <a:r>
              <a:rPr lang="en-GB" altLang="en-US" sz="3200" dirty="0"/>
              <a:t>Moldova Urban Development Programme</a:t>
            </a:r>
            <a:br>
              <a:rPr lang="en-GB" altLang="en-US" sz="3200" dirty="0"/>
            </a:br>
            <a:r>
              <a:rPr lang="fr-BE" altLang="en-US" sz="3200" dirty="0"/>
              <a:t>2. Chisinau Water</a:t>
            </a:r>
            <a:br>
              <a:rPr lang="fr-BE" altLang="en-US" sz="3200" dirty="0"/>
            </a:br>
            <a:r>
              <a:rPr lang="fr-BE" altLang="en-US" sz="3200" dirty="0"/>
              <a:t>3. </a:t>
            </a:r>
            <a:r>
              <a:rPr lang="fr-BE" altLang="en-US" sz="3200" dirty="0" err="1"/>
              <a:t>North</a:t>
            </a:r>
            <a:r>
              <a:rPr lang="fr-BE" altLang="en-US" sz="3200" dirty="0"/>
              <a:t> Moldova Water</a:t>
            </a:r>
            <a:br>
              <a:rPr lang="fr-BE" altLang="en-US" sz="3200" dirty="0"/>
            </a:br>
            <a:r>
              <a:rPr lang="fr-BE" altLang="en-US" sz="3200" dirty="0"/>
              <a:t>4. Flood Management TA and </a:t>
            </a:r>
            <a:r>
              <a:rPr lang="fr-BE" altLang="en-US" sz="3200" dirty="0" err="1"/>
              <a:t>project</a:t>
            </a:r>
            <a:br>
              <a:rPr lang="en-US" sz="3200" dirty="0"/>
            </a:b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1018456" cy="365125"/>
          </a:xfrm>
        </p:spPr>
        <p:txBody>
          <a:bodyPr/>
          <a:lstStyle/>
          <a:p>
            <a:r>
              <a:rPr lang="en-US"/>
              <a:t>21.05.2019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6484257"/>
            <a:ext cx="6048672" cy="365125"/>
          </a:xfrm>
        </p:spPr>
        <p:txBody>
          <a:bodyPr/>
          <a:lstStyle/>
          <a:p>
            <a:r>
              <a:rPr lang="en-US" dirty="0"/>
              <a:t>2019 Danube Water Conference (Vienna)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583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44924"/>
            <a:ext cx="285115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</a:rPr>
              <a:t>1. Moldova Urban Development Programme (1/4)</a:t>
            </a:r>
            <a:br>
              <a:rPr lang="en-GB" altLang="en-US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19</a:t>
            </a:fld>
            <a:endParaRPr lang="en-GB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50825" y="1527175"/>
            <a:ext cx="6842125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358775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marL="358775" marR="0" lvl="2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Purpose: create regional operating companies (ROC) in small towns &amp; villages to create and/or rehabilitate basic water and sanitation infrastructure </a:t>
            </a:r>
          </a:p>
          <a:p>
            <a:pPr marL="358775" marR="0" lvl="2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Project cost: EUR 30 million</a:t>
            </a:r>
          </a:p>
          <a:p>
            <a:pPr marL="358775" marR="0" lvl="2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Financing: loans (EBRD 10m, EIB 10m) and 10m EU grant</a:t>
            </a:r>
          </a:p>
          <a:p>
            <a:pPr marL="358775" marR="0" lvl="2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Borrower: Republic of Moldova</a:t>
            </a:r>
          </a:p>
          <a:p>
            <a:pPr marL="358775" marR="0" lvl="2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Promoter: Ministry of Environment</a:t>
            </a:r>
          </a:p>
          <a:p>
            <a:pPr marL="358775" marR="0" lvl="2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Beneficiaries: 200,000 inhabitants in agglomerations of </a:t>
            </a:r>
            <a:r>
              <a:rPr kumimoji="0" lang="en-GB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Soroca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, </a:t>
            </a:r>
            <a:r>
              <a:rPr kumimoji="0" lang="en-GB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Floresti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, </a:t>
            </a:r>
            <a:r>
              <a:rPr kumimoji="0" lang="en-GB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Hincesti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, </a:t>
            </a:r>
            <a:r>
              <a:rPr kumimoji="0" lang="en-GB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Orhei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, </a:t>
            </a:r>
            <a:r>
              <a:rPr kumimoji="0" lang="en-GB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Leova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, </a:t>
            </a:r>
            <a:r>
              <a:rPr kumimoji="0" lang="en-GB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Ciadir-Lunga</a:t>
            </a: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</a:t>
            </a:r>
          </a:p>
          <a:p>
            <a:pPr marL="358775" marR="0" lvl="2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0" i="0" u="none" strike="noStrike" kern="0" cap="none" spc="0" normalizeH="0" baseline="0" noProof="0" dirty="0">
              <a:ln>
                <a:noFill/>
              </a:ln>
              <a:solidFill>
                <a:srgbClr val="015CAB"/>
              </a:solidFill>
              <a:effectLst/>
              <a:uLnTx/>
              <a:uFillTx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850" y="981075"/>
            <a:ext cx="1497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Blip>
                <a:blip r:embed="rId3"/>
              </a:buBlip>
              <a:defRPr sz="28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Overview</a:t>
            </a:r>
            <a:endParaRPr kumimoji="0" lang="de-CH" altLang="en-US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9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312876"/>
            <a:ext cx="8136904" cy="2484276"/>
          </a:xfrm>
        </p:spPr>
        <p:txBody>
          <a:bodyPr>
            <a:normAutofit/>
          </a:bodyPr>
          <a:lstStyle/>
          <a:p>
            <a:r>
              <a:rPr lang="en-US" sz="3200" dirty="0"/>
              <a:t>Contents:</a:t>
            </a:r>
            <a:br>
              <a:rPr lang="en-US" sz="3200" dirty="0"/>
            </a:br>
            <a:r>
              <a:rPr lang="en-US" sz="3200" dirty="0"/>
              <a:t>- EIB Activity in the Water Sector </a:t>
            </a:r>
            <a:br>
              <a:rPr lang="en-US" sz="3200" dirty="0"/>
            </a:br>
            <a:r>
              <a:rPr lang="en-US" sz="3200" dirty="0"/>
              <a:t>- EIB Water Projects in the Danube Region</a:t>
            </a:r>
            <a:br>
              <a:rPr lang="en-US" sz="3200" dirty="0"/>
            </a:br>
            <a:r>
              <a:rPr lang="en-US" sz="3200" dirty="0"/>
              <a:t>- Case Studies: Moldova</a:t>
            </a: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4257"/>
            <a:ext cx="1018456" cy="365125"/>
          </a:xfrm>
        </p:spPr>
        <p:txBody>
          <a:bodyPr/>
          <a:lstStyle/>
          <a:p>
            <a:r>
              <a:rPr lang="en-US"/>
              <a:t>21.05.2019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6484257"/>
            <a:ext cx="6048672" cy="365125"/>
          </a:xfrm>
        </p:spPr>
        <p:txBody>
          <a:bodyPr/>
          <a:lstStyle/>
          <a:p>
            <a:r>
              <a:rPr lang="en-US" dirty="0"/>
              <a:t>2019 Danube Water Conference (Vienna)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027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</a:rPr>
              <a:t>1. Moldova Urban Development Programme (2/4)</a:t>
            </a:r>
            <a:br>
              <a:rPr lang="en-GB" altLang="en-US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20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54186" y="2104526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Before</a:t>
            </a:r>
            <a:r>
              <a:rPr lang="en-GB" altLang="en-US" dirty="0">
                <a:solidFill>
                  <a:srgbClr val="000000"/>
                </a:solidFill>
              </a:rPr>
              <a:t> </a:t>
            </a:r>
            <a:r>
              <a:rPr lang="en-GB" altLang="en-US" dirty="0">
                <a:solidFill>
                  <a:schemeClr val="bg1"/>
                </a:solidFill>
              </a:rPr>
              <a:t>the project</a:t>
            </a:r>
            <a:endParaRPr lang="de-CH" altLang="en-US" dirty="0">
              <a:solidFill>
                <a:schemeClr val="bg1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50825" y="1657350"/>
            <a:ext cx="83534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358775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lvl="2" eaLnBrk="1" hangingPunct="1"/>
            <a:r>
              <a:rPr lang="en-GB" altLang="en-US" dirty="0">
                <a:solidFill>
                  <a:schemeClr val="tx2"/>
                </a:solidFill>
              </a:rPr>
              <a:t>2007: feasibility study and identification of suitable towns</a:t>
            </a:r>
          </a:p>
          <a:p>
            <a:pPr lvl="2" eaLnBrk="1" hangingPunct="1"/>
            <a:r>
              <a:rPr lang="en-GB" altLang="en-US" dirty="0">
                <a:solidFill>
                  <a:schemeClr val="tx2"/>
                </a:solidFill>
              </a:rPr>
              <a:t>2008: first selection of towns</a:t>
            </a:r>
          </a:p>
          <a:p>
            <a:pPr lvl="2" eaLnBrk="1" hangingPunct="1"/>
            <a:r>
              <a:rPr lang="en-GB" altLang="en-US" dirty="0">
                <a:solidFill>
                  <a:schemeClr val="tx2"/>
                </a:solidFill>
              </a:rPr>
              <a:t>2009: appraisal of the project, final selection of towns, tender for due diligence study,</a:t>
            </a:r>
          </a:p>
          <a:p>
            <a:pPr lvl="2" eaLnBrk="1" hangingPunct="1"/>
            <a:r>
              <a:rPr lang="en-GB" altLang="en-US" dirty="0">
                <a:solidFill>
                  <a:schemeClr val="tx2"/>
                </a:solidFill>
              </a:rPr>
              <a:t>2010: due diligence study, signature of the loans, tender for PIU consultant,</a:t>
            </a:r>
          </a:p>
          <a:p>
            <a:pPr lvl="2" eaLnBrk="1" hangingPunct="1"/>
            <a:r>
              <a:rPr lang="en-GB" altLang="en-US" dirty="0">
                <a:solidFill>
                  <a:schemeClr val="tx2"/>
                </a:solidFill>
              </a:rPr>
              <a:t>2011: signature of EU-EIB-EBRD implementation agreement, start of implementation,</a:t>
            </a:r>
          </a:p>
          <a:p>
            <a:pPr lvl="2" eaLnBrk="1" hangingPunct="1"/>
            <a:r>
              <a:rPr lang="en-GB" altLang="en-US" dirty="0">
                <a:solidFill>
                  <a:schemeClr val="tx2"/>
                </a:solidFill>
              </a:rPr>
              <a:t>2015: end of implementation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3850" y="981075"/>
            <a:ext cx="1497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Blip>
                <a:blip r:embed="rId2"/>
              </a:buBlip>
              <a:defRPr sz="28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b="1" u="sng" dirty="0">
                <a:solidFill>
                  <a:srgbClr val="000000"/>
                </a:solidFill>
              </a:rPr>
              <a:t>Timeline</a:t>
            </a:r>
            <a:endParaRPr lang="en-GB" alt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20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l" rtl="0"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</a:rPr>
              <a:t>1. Moldova Urban Development Programme (3/4)</a:t>
            </a:r>
            <a:br>
              <a:rPr lang="en-GB" altLang="en-US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21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54186" y="2104526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Before</a:t>
            </a:r>
            <a:r>
              <a:rPr lang="en-GB" altLang="en-US" dirty="0">
                <a:solidFill>
                  <a:srgbClr val="000000"/>
                </a:solidFill>
              </a:rPr>
              <a:t> </a:t>
            </a:r>
            <a:r>
              <a:rPr lang="en-GB" altLang="en-US" dirty="0">
                <a:solidFill>
                  <a:schemeClr val="bg1"/>
                </a:solidFill>
              </a:rPr>
              <a:t>the project</a:t>
            </a:r>
            <a:endParaRPr lang="de-CH" alt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2858" y="1412776"/>
            <a:ext cx="8641655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358775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marL="358775" marR="0" lvl="2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Regionalisation: willingness of towns to create regional operators varies,</a:t>
            </a:r>
          </a:p>
          <a:p>
            <a:pPr marL="358775" marR="0" lvl="2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Implementation: selection of PIU consultant is critical,</a:t>
            </a:r>
          </a:p>
          <a:p>
            <a:pPr marL="358775" marR="0" lvl="2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Tariff conditions: tariff increases politically difficult </a:t>
            </a:r>
          </a:p>
          <a:p>
            <a:pPr marL="358775" marR="0" lvl="2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Overall investment capacity: limited despite large grant component</a:t>
            </a:r>
          </a:p>
          <a:p>
            <a:pPr marL="358775" marR="0" lvl="2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15CAB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Operation: sustainability only through continued assistance,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42858" y="1040766"/>
            <a:ext cx="4032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Blip>
                <a:blip r:embed="rId2"/>
              </a:buBlip>
              <a:defRPr sz="28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b="1" u="sng" dirty="0">
                <a:solidFill>
                  <a:srgbClr val="000000"/>
                </a:solidFill>
              </a:rPr>
              <a:t>Challenges/Lessons learned</a:t>
            </a:r>
            <a:endParaRPr lang="en-GB" altLang="en-US" sz="2000" b="1" dirty="0">
              <a:solidFill>
                <a:srgbClr val="000000"/>
              </a:solidFill>
            </a:endParaRPr>
          </a:p>
        </p:txBody>
      </p:sp>
      <p:pic>
        <p:nvPicPr>
          <p:cNvPr id="9" name="Picture 2" descr="C:\Users\BEROS\Desktop\Moldova\Pictures 2014\Ciadir Lunga_old tru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0" y="4698589"/>
            <a:ext cx="3030016" cy="163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BEROS\Desktop\Moldova\Pictures 2014\Ciadir Lunga_new tru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2590" y="4685735"/>
            <a:ext cx="3097549" cy="16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763688" y="5933037"/>
            <a:ext cx="7920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Before </a:t>
            </a:r>
            <a:endParaRPr lang="de-CH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339841" y="6006062"/>
            <a:ext cx="676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After </a:t>
            </a:r>
            <a:endParaRPr lang="de-CH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22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Danube Water Conference (Vienna)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22</a:t>
            </a:fld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71700" y="204165"/>
            <a:ext cx="7021475" cy="576000"/>
          </a:xfrm>
        </p:spPr>
        <p:txBody>
          <a:bodyPr/>
          <a:lstStyle/>
          <a:p>
            <a:pPr lvl="2" algn="l" rtl="0"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</a:rPr>
              <a:t>1. Moldova Urban Development Programme (4/4)</a:t>
            </a:r>
            <a:br>
              <a:rPr lang="en-GB" altLang="en-US" sz="2400" dirty="0">
                <a:solidFill>
                  <a:schemeClr val="tx1"/>
                </a:solidFill>
              </a:rPr>
            </a:b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31540" y="1304764"/>
          <a:ext cx="8604951" cy="5000719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82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Indicator </a:t>
                      </a:r>
                      <a:endParaRPr lang="en-GB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 </a:t>
                      </a:r>
                      <a:endParaRPr lang="en-GB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</a:t>
                      </a:r>
                      <a:endParaRPr lang="en-GB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2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Water Supply </a:t>
                      </a:r>
                      <a:endParaRPr lang="en-GB" sz="16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2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Feasibility Study</a:t>
                      </a:r>
                      <a:endParaRPr lang="en-GB" sz="12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Achieved </a:t>
                      </a:r>
                      <a:endParaRPr lang="en-GB" sz="12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Difference</a:t>
                      </a:r>
                      <a:endParaRPr lang="en-GB" sz="12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27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Capacity</a:t>
                      </a:r>
                      <a:r>
                        <a:rPr lang="en-US" sz="1200" baseline="0" dirty="0">
                          <a:latin typeface="+mj-lt"/>
                        </a:rPr>
                        <a:t> of water treatment plant constructed or rehabilitated </a:t>
                      </a:r>
                      <a:endParaRPr lang="en-GB" sz="12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m³/day</a:t>
                      </a:r>
                      <a:endParaRPr lang="en-GB" sz="12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2496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+62%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Length of water mains</a:t>
                      </a:r>
                      <a:r>
                        <a:rPr lang="en-US" sz="1200" baseline="0" dirty="0">
                          <a:latin typeface="+mj-lt"/>
                        </a:rPr>
                        <a:t> or distribution pipes built or upgraded</a:t>
                      </a:r>
                      <a:endParaRPr lang="en-GB" sz="12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Km</a:t>
                      </a:r>
                      <a:endParaRPr lang="en-GB" sz="12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278.78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538.7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+93%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17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Connections</a:t>
                      </a:r>
                      <a:r>
                        <a:rPr lang="en-US" sz="1200" baseline="0" dirty="0">
                          <a:latin typeface="+mj-lt"/>
                        </a:rPr>
                        <a:t> created or rehabilitated </a:t>
                      </a:r>
                      <a:endParaRPr lang="en-GB" sz="12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+mj-lt"/>
                        </a:rPr>
                        <a:t>Nr</a:t>
                      </a:r>
                      <a:endParaRPr lang="en-GB" sz="12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17,894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18,649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17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Population benefiting from safe drinking water (Note</a:t>
                      </a:r>
                      <a:r>
                        <a:rPr lang="en-US" sz="1200" baseline="0" dirty="0">
                          <a:latin typeface="+mj-lt"/>
                        </a:rPr>
                        <a:t> 1)</a:t>
                      </a:r>
                      <a:endParaRPr lang="en-GB" sz="12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+mj-lt"/>
                        </a:rPr>
                        <a:t>Househ</a:t>
                      </a:r>
                      <a:r>
                        <a:rPr lang="en-US" sz="1200" dirty="0">
                          <a:latin typeface="+mj-lt"/>
                        </a:rPr>
                        <a:t>.</a:t>
                      </a:r>
                      <a:endParaRPr lang="en-GB" sz="12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64,008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63,898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~0%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17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Energy consumption water supply</a:t>
                      </a:r>
                      <a:endParaRPr lang="en-GB" sz="12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kWh/m³</a:t>
                      </a:r>
                      <a:endParaRPr lang="en-GB" sz="12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17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Non revenue water </a:t>
                      </a:r>
                      <a:endParaRPr lang="en-GB" sz="12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%</a:t>
                      </a:r>
                      <a:endParaRPr lang="en-GB" sz="12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- 6</a:t>
                      </a:r>
                      <a:r>
                        <a:rPr lang="en-GB" sz="1200" b="0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points</a:t>
                      </a:r>
                      <a:endParaRPr lang="en-GB" sz="1200" b="0" i="0" u="none" strike="noStrike" kern="1200" dirty="0">
                        <a:solidFill>
                          <a:srgbClr val="00B05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17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Service level</a:t>
                      </a:r>
                      <a:endParaRPr lang="en-GB" sz="12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j-lt"/>
                        </a:rPr>
                        <a:t>%</a:t>
                      </a:r>
                      <a:endParaRPr lang="en-GB" sz="12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2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Indicator 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Unit 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2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Wastewater</a:t>
                      </a:r>
                      <a:endParaRPr lang="en-GB" sz="16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2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Feasibility Study</a:t>
                      </a:r>
                      <a:endParaRPr lang="en-GB" sz="12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Achieved </a:t>
                      </a:r>
                      <a:endParaRPr lang="en-GB" sz="12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Difference</a:t>
                      </a:r>
                      <a:endParaRPr lang="en-GB" sz="12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4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Capacity of sewage treatment plant constructed or rehabilitated 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p.e.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1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Length of sewers and/or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stormwater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pipes built or upgraded 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Km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33.59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104.33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+211%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8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Connections to sanitation services created or rehabilitated 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Nr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3,320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5,091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+53%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1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Population benefiting from sanitation services 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Househ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10,567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13,438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+27%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1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Energy consumption sewerage 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kWh/m³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0.84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0.71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139952" y="694190"/>
            <a:ext cx="1497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Blip>
                <a:blip r:embed="rId2"/>
              </a:buBlip>
              <a:defRPr sz="28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b="1" u="sng" dirty="0">
                <a:solidFill>
                  <a:srgbClr val="000000"/>
                </a:solidFill>
              </a:rPr>
              <a:t>Results</a:t>
            </a:r>
            <a:endParaRPr lang="en-GB" alt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32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21.05.2019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fld id="{5788ACEE-A86F-4F11-96B2-86786E41B6B5}" type="slidenum">
              <a:rPr lang="en-US" altLang="en-US" sz="1000">
                <a:solidFill>
                  <a:schemeClr val="bg1"/>
                </a:solidFill>
              </a:rPr>
              <a:pPr eaLnBrk="1" hangingPunct="1"/>
              <a:t>23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1843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2019 Danube Water Conference (Vienna)</a:t>
            </a:r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2590800" y="332656"/>
            <a:ext cx="58626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marL="0" lvl="2" eaLnBrk="1" hangingPunct="1">
              <a:buFontTx/>
              <a:buNone/>
            </a:pPr>
            <a:r>
              <a:rPr lang="fr-BE" altLang="en-US" dirty="0"/>
              <a:t>2. Chisinau Water (1/3)</a:t>
            </a:r>
            <a:endParaRPr lang="en-GB" altLang="en-US" dirty="0"/>
          </a:p>
        </p:txBody>
      </p:sp>
      <p:sp>
        <p:nvSpPr>
          <p:cNvPr id="18440" name="Rectangle 3"/>
          <p:cNvSpPr txBox="1">
            <a:spLocks noChangeArrowheads="1"/>
          </p:cNvSpPr>
          <p:nvPr/>
        </p:nvSpPr>
        <p:spPr bwMode="auto">
          <a:xfrm>
            <a:off x="323850" y="981075"/>
            <a:ext cx="1497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Blip>
                <a:blip r:embed="rId3"/>
              </a:buBlip>
              <a:defRPr sz="28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b="1" u="sng">
                <a:solidFill>
                  <a:srgbClr val="000000"/>
                </a:solidFill>
              </a:rPr>
              <a:t>Overview</a:t>
            </a:r>
            <a:endParaRPr lang="de-CH" altLang="en-US" sz="2000" b="1">
              <a:solidFill>
                <a:srgbClr val="000000"/>
              </a:solidFill>
            </a:endParaRP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250825" y="1527175"/>
            <a:ext cx="68421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358775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Purpose: rehabilitate the capital’s water and sanitation infrastructure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Project cost: EUR 61.8 million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Financing: loans (EBRD 24m, EIB 24m) and 13.4m EU grant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Borrower: </a:t>
            </a:r>
            <a:r>
              <a:rPr lang="en-GB" altLang="en-US" dirty="0" err="1">
                <a:solidFill>
                  <a:schemeClr val="tx2"/>
                </a:solidFill>
              </a:rPr>
              <a:t>Apa</a:t>
            </a:r>
            <a:r>
              <a:rPr lang="en-GB" altLang="en-US" dirty="0">
                <a:solidFill>
                  <a:schemeClr val="tx2"/>
                </a:solidFill>
              </a:rPr>
              <a:t>-Canal Chisinau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Promoter: </a:t>
            </a:r>
            <a:r>
              <a:rPr lang="en-GB" altLang="en-US" dirty="0" err="1">
                <a:solidFill>
                  <a:schemeClr val="tx2"/>
                </a:solidFill>
              </a:rPr>
              <a:t>Apa</a:t>
            </a:r>
            <a:r>
              <a:rPr lang="en-GB" altLang="en-US" dirty="0">
                <a:solidFill>
                  <a:schemeClr val="tx2"/>
                </a:solidFill>
              </a:rPr>
              <a:t>-Canal Chisinau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fr-BE" altLang="en-US" dirty="0" err="1">
                <a:solidFill>
                  <a:schemeClr val="tx2"/>
                </a:solidFill>
              </a:rPr>
              <a:t>Guarantor</a:t>
            </a:r>
            <a:r>
              <a:rPr lang="fr-BE" altLang="en-US" dirty="0">
                <a:solidFill>
                  <a:schemeClr val="tx2"/>
                </a:solidFill>
              </a:rPr>
              <a:t>: </a:t>
            </a:r>
            <a:r>
              <a:rPr lang="fr-BE" altLang="en-US" dirty="0" err="1">
                <a:solidFill>
                  <a:schemeClr val="tx2"/>
                </a:solidFill>
              </a:rPr>
              <a:t>Municipality</a:t>
            </a:r>
            <a:r>
              <a:rPr lang="fr-BE" altLang="en-US" dirty="0">
                <a:solidFill>
                  <a:schemeClr val="tx2"/>
                </a:solidFill>
              </a:rPr>
              <a:t> of Chisinau</a:t>
            </a:r>
            <a:endParaRPr lang="en-GB" altLang="en-US" dirty="0">
              <a:solidFill>
                <a:schemeClr val="tx2"/>
              </a:solidFill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Beneficiaries: 800,000 inhabitants of Chisinau agglomeration</a:t>
            </a:r>
          </a:p>
          <a:p>
            <a:pPr lvl="2" eaLnBrk="1" hangingPunct="1"/>
            <a:endParaRPr lang="en-GB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04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21.05.2019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fld id="{2062C399-0D54-4D3E-AFD0-905F95029BAE}" type="slidenum">
              <a:rPr lang="en-US" altLang="en-US" sz="1000">
                <a:solidFill>
                  <a:schemeClr val="bg1"/>
                </a:solidFill>
              </a:rPr>
              <a:pPr eaLnBrk="1" hangingPunct="1"/>
              <a:t>24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1946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2019 Danube Water Conference (Vienna)</a:t>
            </a:r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2689609" y="385650"/>
            <a:ext cx="58626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marL="0" lvl="2" eaLnBrk="1" hangingPunct="1">
              <a:buFontTx/>
              <a:buNone/>
            </a:pPr>
            <a:r>
              <a:rPr lang="fr-BE" altLang="en-US" dirty="0"/>
              <a:t>2. Chisinau Water (2/3)</a:t>
            </a:r>
            <a:endParaRPr lang="en-GB" altLang="en-US" dirty="0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250825" y="1657350"/>
            <a:ext cx="83534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358775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lvl="2" eaLnBrk="1" hangingPunct="1"/>
            <a:r>
              <a:rPr lang="en-GB" altLang="en-US" dirty="0">
                <a:solidFill>
                  <a:schemeClr val="tx2"/>
                </a:solidFill>
              </a:rPr>
              <a:t>1997: first EBRD loan to </a:t>
            </a:r>
            <a:r>
              <a:rPr lang="en-GB" altLang="en-US" dirty="0" err="1">
                <a:solidFill>
                  <a:schemeClr val="tx2"/>
                </a:solidFill>
              </a:rPr>
              <a:t>Apa</a:t>
            </a:r>
            <a:r>
              <a:rPr lang="en-GB" altLang="en-US" dirty="0">
                <a:solidFill>
                  <a:schemeClr val="tx2"/>
                </a:solidFill>
              </a:rPr>
              <a:t>-Canal Chisinau for emergency measures</a:t>
            </a:r>
          </a:p>
          <a:p>
            <a:pPr lvl="2" eaLnBrk="1" hangingPunct="1"/>
            <a:r>
              <a:rPr lang="en-GB" altLang="en-US" dirty="0">
                <a:solidFill>
                  <a:schemeClr val="tx2"/>
                </a:solidFill>
              </a:rPr>
              <a:t>2004: completion of this project</a:t>
            </a:r>
          </a:p>
          <a:p>
            <a:pPr lvl="2" eaLnBrk="1" hangingPunct="1"/>
            <a:r>
              <a:rPr lang="en-GB" altLang="en-US" dirty="0">
                <a:solidFill>
                  <a:schemeClr val="tx2"/>
                </a:solidFill>
              </a:rPr>
              <a:t>2010: tender for Chisinau water and sanitation master plan,</a:t>
            </a:r>
          </a:p>
          <a:p>
            <a:pPr lvl="2" eaLnBrk="1" hangingPunct="1"/>
            <a:r>
              <a:rPr lang="en-GB" altLang="en-US" dirty="0">
                <a:solidFill>
                  <a:schemeClr val="tx2"/>
                </a:solidFill>
              </a:rPr>
              <a:t>2012: conclusion of the master plan,</a:t>
            </a:r>
          </a:p>
          <a:p>
            <a:pPr lvl="2" eaLnBrk="1" hangingPunct="1"/>
            <a:r>
              <a:rPr lang="en-GB" altLang="en-US" dirty="0">
                <a:solidFill>
                  <a:schemeClr val="tx2"/>
                </a:solidFill>
              </a:rPr>
              <a:t>2013: appraisal of the project and signature of the finance contracts with EBRD and EIB</a:t>
            </a:r>
          </a:p>
          <a:p>
            <a:pPr lvl="2" eaLnBrk="1" hangingPunct="1"/>
            <a:r>
              <a:rPr lang="en-GB" altLang="en-US" dirty="0">
                <a:solidFill>
                  <a:schemeClr val="tx2"/>
                </a:solidFill>
              </a:rPr>
              <a:t>2014: start of implementation</a:t>
            </a:r>
          </a:p>
          <a:p>
            <a:pPr lvl="2" eaLnBrk="1" hangingPunct="1"/>
            <a:r>
              <a:rPr lang="fr-BE" altLang="en-US" dirty="0">
                <a:solidFill>
                  <a:schemeClr val="tx2"/>
                </a:solidFill>
              </a:rPr>
              <a:t>2017: First </a:t>
            </a:r>
            <a:r>
              <a:rPr lang="fr-BE" altLang="en-US" dirty="0" err="1">
                <a:solidFill>
                  <a:schemeClr val="tx2"/>
                </a:solidFill>
              </a:rPr>
              <a:t>disbursements</a:t>
            </a:r>
            <a:endParaRPr lang="fr-BE" altLang="en-US" dirty="0">
              <a:solidFill>
                <a:schemeClr val="tx2"/>
              </a:solidFill>
            </a:endParaRPr>
          </a:p>
          <a:p>
            <a:pPr lvl="2" eaLnBrk="1" hangingPunct="1"/>
            <a:r>
              <a:rPr lang="fr-BE" altLang="en-US" dirty="0">
                <a:solidFill>
                  <a:schemeClr val="tx2"/>
                </a:solidFill>
              </a:rPr>
              <a:t>2018: Start of </a:t>
            </a:r>
            <a:r>
              <a:rPr lang="fr-BE" altLang="en-US" dirty="0" err="1">
                <a:solidFill>
                  <a:schemeClr val="tx2"/>
                </a:solidFill>
              </a:rPr>
              <a:t>works</a:t>
            </a:r>
            <a:r>
              <a:rPr lang="fr-BE" altLang="en-US" dirty="0">
                <a:solidFill>
                  <a:schemeClr val="tx2"/>
                </a:solidFill>
              </a:rPr>
              <a:t> on the </a:t>
            </a:r>
            <a:r>
              <a:rPr lang="fr-BE" altLang="en-US" dirty="0" err="1">
                <a:solidFill>
                  <a:schemeClr val="tx2"/>
                </a:solidFill>
              </a:rPr>
              <a:t>Wastewater</a:t>
            </a:r>
            <a:r>
              <a:rPr lang="fr-BE" altLang="en-US" dirty="0">
                <a:solidFill>
                  <a:schemeClr val="tx2"/>
                </a:solidFill>
              </a:rPr>
              <a:t> </a:t>
            </a:r>
            <a:r>
              <a:rPr lang="fr-BE" altLang="en-US" dirty="0" err="1">
                <a:solidFill>
                  <a:schemeClr val="tx2"/>
                </a:solidFill>
              </a:rPr>
              <a:t>Treatment</a:t>
            </a:r>
            <a:r>
              <a:rPr lang="fr-BE" altLang="en-US" dirty="0">
                <a:solidFill>
                  <a:schemeClr val="tx2"/>
                </a:solidFill>
              </a:rPr>
              <a:t> plant</a:t>
            </a:r>
            <a:endParaRPr lang="en-GB" altLang="en-US" dirty="0">
              <a:solidFill>
                <a:schemeClr val="tx2"/>
              </a:solidFill>
            </a:endParaRPr>
          </a:p>
        </p:txBody>
      </p:sp>
      <p:sp>
        <p:nvSpPr>
          <p:cNvPr id="19465" name="Rectangle 3"/>
          <p:cNvSpPr txBox="1">
            <a:spLocks noChangeArrowheads="1"/>
          </p:cNvSpPr>
          <p:nvPr/>
        </p:nvSpPr>
        <p:spPr bwMode="auto">
          <a:xfrm>
            <a:off x="421586" y="1160748"/>
            <a:ext cx="1497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Blip>
                <a:blip r:embed="rId3"/>
              </a:buBlip>
              <a:defRPr sz="28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b="1" u="sng">
                <a:solidFill>
                  <a:srgbClr val="000000"/>
                </a:solidFill>
              </a:rPr>
              <a:t>Timeline</a:t>
            </a:r>
            <a:endParaRPr lang="en-GB" alt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24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21.05.2019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fld id="{BD3314DD-71B6-4C39-8D79-C0AA8E79FB89}" type="slidenum">
              <a:rPr lang="en-US" altLang="en-US" sz="1000">
                <a:solidFill>
                  <a:schemeClr val="bg1"/>
                </a:solidFill>
              </a:rPr>
              <a:pPr eaLnBrk="1" hangingPunct="1"/>
              <a:t>25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2048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2019 Danube Water Conference (Vienna)</a:t>
            </a:r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2699792" y="296413"/>
            <a:ext cx="58626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marL="0" lvl="2" eaLnBrk="1" hangingPunct="1">
              <a:buFontTx/>
              <a:buNone/>
            </a:pPr>
            <a:r>
              <a:rPr lang="fr-BE" altLang="en-US" dirty="0"/>
              <a:t>2. Chisinau Water (3/3)</a:t>
            </a:r>
            <a:endParaRPr lang="en-GB" altLang="en-US" dirty="0"/>
          </a:p>
        </p:txBody>
      </p:sp>
      <p:sp>
        <p:nvSpPr>
          <p:cNvPr id="20488" name="Rectangle 3"/>
          <p:cNvSpPr txBox="1">
            <a:spLocks noChangeArrowheads="1"/>
          </p:cNvSpPr>
          <p:nvPr/>
        </p:nvSpPr>
        <p:spPr bwMode="auto">
          <a:xfrm>
            <a:off x="467767" y="1209675"/>
            <a:ext cx="4464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Blip>
                <a:blip r:embed="rId3"/>
              </a:buBlip>
              <a:defRPr sz="28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b="1" u="sng">
                <a:solidFill>
                  <a:srgbClr val="000000"/>
                </a:solidFill>
              </a:rPr>
              <a:t>Challenges/Lessons learned so far</a:t>
            </a:r>
            <a:endParaRPr lang="en-GB" altLang="en-US" sz="2000" b="1">
              <a:solidFill>
                <a:srgbClr val="000000"/>
              </a:solidFill>
            </a:endParaRPr>
          </a:p>
        </p:txBody>
      </p:sp>
      <p:sp>
        <p:nvSpPr>
          <p:cNvPr id="20489" name="Rectangle 1"/>
          <p:cNvSpPr>
            <a:spLocks noChangeArrowheads="1"/>
          </p:cNvSpPr>
          <p:nvPr/>
        </p:nvSpPr>
        <p:spPr bwMode="auto">
          <a:xfrm>
            <a:off x="455613" y="1641475"/>
            <a:ext cx="63896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358775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Institutional situation: public service agreement, new regulator, etc.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Implementation: unable to build upon PIU structure of previous project (“brain drain”),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Tariff conditions: tariff increases politically difficult </a:t>
            </a:r>
          </a:p>
        </p:txBody>
      </p:sp>
    </p:spTree>
    <p:extLst>
      <p:ext uri="{BB962C8B-B14F-4D97-AF65-F5344CB8AC3E}">
        <p14:creationId xmlns:p14="http://schemas.microsoft.com/office/powerpoint/2010/main" val="938733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21.05.2019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fld id="{6470F5D1-1C55-4947-9347-B9083719DF84}" type="slidenum">
              <a:rPr lang="en-US" altLang="en-US" sz="1000">
                <a:solidFill>
                  <a:schemeClr val="bg1"/>
                </a:solidFill>
              </a:rPr>
              <a:pPr eaLnBrk="1" hangingPunct="1"/>
              <a:t>26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2150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2019 Danube Water Conference (Vienna)</a:t>
            </a:r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2663788" y="404664"/>
            <a:ext cx="58626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marL="0" lvl="2" eaLnBrk="1" hangingPunct="1">
              <a:buFontTx/>
              <a:buNone/>
            </a:pPr>
            <a:r>
              <a:rPr lang="fr-BE" altLang="en-US" dirty="0"/>
              <a:t>3. </a:t>
            </a:r>
            <a:r>
              <a:rPr lang="fr-BE" altLang="en-US" dirty="0" err="1"/>
              <a:t>North</a:t>
            </a:r>
            <a:r>
              <a:rPr lang="fr-BE" altLang="en-US" dirty="0"/>
              <a:t> Moldova Water (1/2)</a:t>
            </a:r>
            <a:endParaRPr lang="en-GB" altLang="en-US" dirty="0"/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250825" y="1527175"/>
            <a:ext cx="68421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358775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Purpose: rehabilitate and expand water infrastructure, create regional operating company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Project cost: EUR 30 million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Financing: loans (EBRD 10m, EIB 10m) and 10m EU grant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Borrower: Republic Moldova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Promoter: Ministry of Environment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2"/>
                </a:solidFill>
              </a:rPr>
              <a:t>Beneficiaries: 230,000 inhabitants in the districts of </a:t>
            </a:r>
            <a:r>
              <a:rPr lang="en-GB" altLang="en-US" dirty="0" err="1">
                <a:solidFill>
                  <a:schemeClr val="tx2"/>
                </a:solidFill>
              </a:rPr>
              <a:t>Soroca</a:t>
            </a:r>
            <a:r>
              <a:rPr lang="en-GB" altLang="en-US" dirty="0">
                <a:solidFill>
                  <a:schemeClr val="tx2"/>
                </a:solidFill>
              </a:rPr>
              <a:t>, </a:t>
            </a:r>
            <a:r>
              <a:rPr lang="en-GB" altLang="en-US" dirty="0" err="1">
                <a:solidFill>
                  <a:schemeClr val="tx2"/>
                </a:solidFill>
              </a:rPr>
              <a:t>Floresti</a:t>
            </a:r>
            <a:r>
              <a:rPr lang="en-GB" altLang="en-US" dirty="0">
                <a:solidFill>
                  <a:schemeClr val="tx2"/>
                </a:solidFill>
              </a:rPr>
              <a:t>, </a:t>
            </a:r>
            <a:r>
              <a:rPr lang="en-GB" altLang="en-US" dirty="0" err="1">
                <a:solidFill>
                  <a:schemeClr val="tx2"/>
                </a:solidFill>
              </a:rPr>
              <a:t>Drochia</a:t>
            </a:r>
            <a:r>
              <a:rPr lang="en-GB" altLang="en-US" dirty="0">
                <a:solidFill>
                  <a:schemeClr val="tx2"/>
                </a:solidFill>
              </a:rPr>
              <a:t>, </a:t>
            </a:r>
            <a:r>
              <a:rPr lang="en-GB" altLang="en-US" dirty="0" err="1">
                <a:solidFill>
                  <a:schemeClr val="tx2"/>
                </a:solidFill>
              </a:rPr>
              <a:t>Riscani</a:t>
            </a:r>
            <a:r>
              <a:rPr lang="en-GB" altLang="en-US" dirty="0">
                <a:solidFill>
                  <a:schemeClr val="tx2"/>
                </a:solidFill>
              </a:rPr>
              <a:t>, </a:t>
            </a:r>
            <a:r>
              <a:rPr lang="en-GB" altLang="en-US" dirty="0" err="1">
                <a:solidFill>
                  <a:schemeClr val="tx2"/>
                </a:solidFill>
              </a:rPr>
              <a:t>Singerei</a:t>
            </a:r>
            <a:r>
              <a:rPr lang="en-GB" altLang="en-US" dirty="0">
                <a:solidFill>
                  <a:schemeClr val="tx2"/>
                </a:solidFill>
              </a:rPr>
              <a:t>, </a:t>
            </a:r>
            <a:r>
              <a:rPr lang="en-GB" altLang="en-US" dirty="0" err="1">
                <a:solidFill>
                  <a:schemeClr val="tx2"/>
                </a:solidFill>
              </a:rPr>
              <a:t>Telenesti</a:t>
            </a:r>
            <a:r>
              <a:rPr lang="en-GB" altLang="en-US" dirty="0">
                <a:solidFill>
                  <a:schemeClr val="tx2"/>
                </a:solidFill>
              </a:rPr>
              <a:t> and in Balti municipality</a:t>
            </a:r>
          </a:p>
        </p:txBody>
      </p:sp>
      <p:sp>
        <p:nvSpPr>
          <p:cNvPr id="21513" name="Rectangle 3"/>
          <p:cNvSpPr txBox="1">
            <a:spLocks noChangeArrowheads="1"/>
          </p:cNvSpPr>
          <p:nvPr/>
        </p:nvSpPr>
        <p:spPr bwMode="auto">
          <a:xfrm>
            <a:off x="323850" y="981075"/>
            <a:ext cx="1497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Blip>
                <a:blip r:embed="rId3"/>
              </a:buBlip>
              <a:defRPr sz="28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b="1" u="sng">
                <a:solidFill>
                  <a:srgbClr val="000000"/>
                </a:solidFill>
              </a:rPr>
              <a:t>Overview</a:t>
            </a:r>
            <a:endParaRPr lang="de-CH" alt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70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21.05.2019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fld id="{F263497F-E457-47EE-945F-926E4201CDE6}" type="slidenum">
              <a:rPr lang="en-US" altLang="en-US" sz="1000">
                <a:solidFill>
                  <a:schemeClr val="bg1"/>
                </a:solidFill>
              </a:rPr>
              <a:pPr eaLnBrk="1" hangingPunct="1"/>
              <a:t>27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22532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12152" y="6484257"/>
            <a:ext cx="3332055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2019 Danube Water Conference (Vienna)</a:t>
            </a:r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2548569" y="385114"/>
            <a:ext cx="58626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marL="0" lvl="2" eaLnBrk="1" hangingPunct="1">
              <a:buFontTx/>
              <a:buNone/>
            </a:pPr>
            <a:r>
              <a:rPr lang="fr-BE" altLang="en-US" dirty="0"/>
              <a:t>3. </a:t>
            </a:r>
            <a:r>
              <a:rPr lang="fr-BE" altLang="en-US" dirty="0" err="1"/>
              <a:t>North</a:t>
            </a:r>
            <a:r>
              <a:rPr lang="fr-BE" altLang="en-US" dirty="0"/>
              <a:t> Moldova Water (2/2)</a:t>
            </a:r>
            <a:endParaRPr lang="en-GB" altLang="en-US" dirty="0"/>
          </a:p>
        </p:txBody>
      </p:sp>
      <p:sp>
        <p:nvSpPr>
          <p:cNvPr id="22536" name="Rectangle 3"/>
          <p:cNvSpPr txBox="1">
            <a:spLocks noChangeArrowheads="1"/>
          </p:cNvSpPr>
          <p:nvPr/>
        </p:nvSpPr>
        <p:spPr bwMode="auto">
          <a:xfrm>
            <a:off x="323850" y="981075"/>
            <a:ext cx="1497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Blip>
                <a:blip r:embed="rId3"/>
              </a:buBlip>
              <a:defRPr sz="28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b="1" u="sng">
                <a:solidFill>
                  <a:srgbClr val="000000"/>
                </a:solidFill>
              </a:rPr>
              <a:t>Timeline</a:t>
            </a:r>
            <a:endParaRPr lang="en-GB" altLang="en-US" sz="2000" b="1">
              <a:solidFill>
                <a:srgbClr val="000000"/>
              </a:solidFill>
            </a:endParaRPr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250825" y="1657350"/>
            <a:ext cx="83534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358775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lvl="2" eaLnBrk="1" hangingPunct="1"/>
            <a:r>
              <a:rPr lang="en-GB" altLang="en-US" dirty="0">
                <a:solidFill>
                  <a:schemeClr val="tx2"/>
                </a:solidFill>
              </a:rPr>
              <a:t>2009: first study to rehabilitate the </a:t>
            </a:r>
            <a:r>
              <a:rPr lang="en-GB" altLang="en-US" dirty="0" err="1">
                <a:solidFill>
                  <a:schemeClr val="tx2"/>
                </a:solidFill>
              </a:rPr>
              <a:t>Soroca</a:t>
            </a:r>
            <a:r>
              <a:rPr lang="en-GB" altLang="en-US" dirty="0">
                <a:solidFill>
                  <a:schemeClr val="tx2"/>
                </a:solidFill>
              </a:rPr>
              <a:t>-Balti-pipeline,</a:t>
            </a:r>
          </a:p>
          <a:p>
            <a:pPr lvl="2" eaLnBrk="1" hangingPunct="1"/>
            <a:r>
              <a:rPr lang="en-GB" altLang="en-US" dirty="0">
                <a:solidFill>
                  <a:schemeClr val="tx2"/>
                </a:solidFill>
              </a:rPr>
              <a:t>2012: tender for feasibility and PPP study, </a:t>
            </a:r>
          </a:p>
          <a:p>
            <a:pPr lvl="2" eaLnBrk="1" hangingPunct="1"/>
            <a:r>
              <a:rPr lang="en-GB" altLang="en-US" dirty="0">
                <a:solidFill>
                  <a:schemeClr val="tx2"/>
                </a:solidFill>
              </a:rPr>
              <a:t>2013: conclusion of the feasibility study and appraisal of the project,</a:t>
            </a:r>
          </a:p>
          <a:p>
            <a:pPr lvl="2" eaLnBrk="1" hangingPunct="1"/>
            <a:r>
              <a:rPr lang="en-GB" altLang="en-US" dirty="0">
                <a:solidFill>
                  <a:schemeClr val="tx2"/>
                </a:solidFill>
              </a:rPr>
              <a:t>2014: signature of the finance contracts with EIB and EBRD,</a:t>
            </a:r>
          </a:p>
          <a:p>
            <a:pPr lvl="2" eaLnBrk="1" hangingPunct="1"/>
            <a:r>
              <a:rPr lang="en-GB" altLang="en-US" dirty="0">
                <a:solidFill>
                  <a:schemeClr val="tx2"/>
                </a:solidFill>
              </a:rPr>
              <a:t>2017: Promoter fails to:</a:t>
            </a:r>
          </a:p>
          <a:p>
            <a:pPr marL="1714500" lvl="3" indent="-342900" eaLnBrk="1" hangingPunct="1">
              <a:buFont typeface="Arial" panose="020B0604020202020204" pitchFamily="34" charset="0"/>
              <a:buChar char="•"/>
            </a:pPr>
            <a:r>
              <a:rPr lang="fr-BE" altLang="en-US" dirty="0" err="1">
                <a:solidFill>
                  <a:schemeClr val="tx2"/>
                </a:solidFill>
              </a:rPr>
              <a:t>Meet</a:t>
            </a:r>
            <a:r>
              <a:rPr lang="fr-BE" altLang="en-US" dirty="0">
                <a:solidFill>
                  <a:schemeClr val="tx2"/>
                </a:solidFill>
              </a:rPr>
              <a:t> </a:t>
            </a:r>
            <a:r>
              <a:rPr lang="fr-BE" altLang="en-US" dirty="0" err="1">
                <a:solidFill>
                  <a:schemeClr val="tx2"/>
                </a:solidFill>
              </a:rPr>
              <a:t>tariff</a:t>
            </a:r>
            <a:r>
              <a:rPr lang="fr-BE" altLang="en-US" dirty="0">
                <a:solidFill>
                  <a:schemeClr val="tx2"/>
                </a:solidFill>
              </a:rPr>
              <a:t> conditions</a:t>
            </a:r>
          </a:p>
          <a:p>
            <a:pPr marL="1714500" lvl="3" indent="-342900" eaLnBrk="1" hangingPunct="1">
              <a:buFont typeface="Arial" panose="020B0604020202020204" pitchFamily="34" charset="0"/>
              <a:buChar char="•"/>
            </a:pPr>
            <a:r>
              <a:rPr lang="fr-BE" altLang="en-US" dirty="0" err="1">
                <a:solidFill>
                  <a:schemeClr val="tx2"/>
                </a:solidFill>
              </a:rPr>
              <a:t>Settle</a:t>
            </a:r>
            <a:r>
              <a:rPr lang="fr-BE" altLang="en-US" dirty="0">
                <a:solidFill>
                  <a:schemeClr val="tx2"/>
                </a:solidFill>
              </a:rPr>
              <a:t> </a:t>
            </a:r>
            <a:r>
              <a:rPr lang="fr-BE" altLang="en-US" dirty="0" err="1">
                <a:solidFill>
                  <a:schemeClr val="tx2"/>
                </a:solidFill>
              </a:rPr>
              <a:t>historical</a:t>
            </a:r>
            <a:r>
              <a:rPr lang="fr-BE" altLang="en-US" dirty="0">
                <a:solidFill>
                  <a:schemeClr val="tx2"/>
                </a:solidFill>
              </a:rPr>
              <a:t> </a:t>
            </a:r>
            <a:r>
              <a:rPr lang="fr-BE" altLang="en-US" dirty="0" err="1">
                <a:solidFill>
                  <a:schemeClr val="tx2"/>
                </a:solidFill>
              </a:rPr>
              <a:t>debt</a:t>
            </a:r>
            <a:endParaRPr lang="fr-BE" altLang="en-US" dirty="0">
              <a:solidFill>
                <a:schemeClr val="tx2"/>
              </a:solidFill>
            </a:endParaRPr>
          </a:p>
          <a:p>
            <a:pPr marL="1714500" lvl="3" indent="-342900" eaLnBrk="1" hangingPunct="1">
              <a:buFont typeface="Arial" panose="020B0604020202020204" pitchFamily="34" charset="0"/>
              <a:buChar char="•"/>
            </a:pPr>
            <a:r>
              <a:rPr lang="fr-BE" altLang="en-US" dirty="0" err="1">
                <a:solidFill>
                  <a:schemeClr val="tx2"/>
                </a:solidFill>
              </a:rPr>
              <a:t>Create</a:t>
            </a:r>
            <a:r>
              <a:rPr lang="fr-BE" altLang="en-US" dirty="0">
                <a:solidFill>
                  <a:schemeClr val="tx2"/>
                </a:solidFill>
              </a:rPr>
              <a:t> </a:t>
            </a:r>
            <a:r>
              <a:rPr lang="fr-BE" altLang="en-US" dirty="0" err="1">
                <a:solidFill>
                  <a:schemeClr val="tx2"/>
                </a:solidFill>
              </a:rPr>
              <a:t>Regional</a:t>
            </a:r>
            <a:r>
              <a:rPr lang="fr-BE" altLang="en-US" dirty="0">
                <a:solidFill>
                  <a:schemeClr val="tx2"/>
                </a:solidFill>
              </a:rPr>
              <a:t> </a:t>
            </a:r>
            <a:r>
              <a:rPr lang="fr-BE" altLang="en-US" dirty="0" err="1">
                <a:solidFill>
                  <a:schemeClr val="tx2"/>
                </a:solidFill>
              </a:rPr>
              <a:t>operator</a:t>
            </a:r>
            <a:endParaRPr lang="fr-BE" altLang="en-US" dirty="0">
              <a:solidFill>
                <a:schemeClr val="tx2"/>
              </a:solidFill>
            </a:endParaRPr>
          </a:p>
          <a:p>
            <a:pPr marL="130175" lvl="2" indent="0" eaLnBrk="1" hangingPunct="1"/>
            <a:r>
              <a:rPr lang="fr-BE" altLang="en-US" dirty="0">
                <a:solidFill>
                  <a:schemeClr val="tx2"/>
                </a:solidFill>
              </a:rPr>
              <a:t>2018: EBRD and EIB cancel </a:t>
            </a:r>
            <a:r>
              <a:rPr lang="fr-BE" altLang="en-US" dirty="0" err="1">
                <a:solidFill>
                  <a:schemeClr val="tx2"/>
                </a:solidFill>
              </a:rPr>
              <a:t>their</a:t>
            </a:r>
            <a:r>
              <a:rPr lang="fr-BE" altLang="en-US" dirty="0">
                <a:solidFill>
                  <a:schemeClr val="tx2"/>
                </a:solidFill>
              </a:rPr>
              <a:t> </a:t>
            </a:r>
            <a:r>
              <a:rPr lang="fr-BE" altLang="en-US" dirty="0" err="1">
                <a:solidFill>
                  <a:schemeClr val="tx2"/>
                </a:solidFill>
              </a:rPr>
              <a:t>loans</a:t>
            </a:r>
            <a:endParaRPr lang="en-GB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62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99792" y="6484257"/>
            <a:ext cx="3960440" cy="365125"/>
          </a:xfrm>
        </p:spPr>
        <p:txBody>
          <a:bodyPr/>
          <a:lstStyle/>
          <a:p>
            <a:r>
              <a:rPr lang="en-US"/>
              <a:t>2019 Danube Water Conference (Vienna)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28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47764" y="322976"/>
            <a:ext cx="7021475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tx1"/>
                </a:solidFill>
              </a:rPr>
              <a:t>4. Moldova Flood TA and Project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3419" y="1556792"/>
            <a:ext cx="8135937" cy="44998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2400" dirty="0"/>
              <a:t>Request for support  from Ministry of Environment further to the 2010 floods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Objectives: </a:t>
            </a:r>
          </a:p>
          <a:p>
            <a:pPr lvl="1">
              <a:lnSpc>
                <a:spcPct val="90000"/>
              </a:lnSpc>
            </a:pPr>
            <a:r>
              <a:rPr lang="en-GB" altLang="en-US" sz="2000" dirty="0"/>
              <a:t>Develop a countrywide Flood Management Master Plan and investment programme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Enhance Ministry of Environment’s capacity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Set up institutional conditions in line with EU Floods and Water Framework Directives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Take into account past and ongoing initiatives from other lenders and donors (EU, World Bank, UNDP/UNEP, Czech Cooperation, OECD, etc.)</a:t>
            </a:r>
          </a:p>
          <a:p>
            <a:pPr>
              <a:lnSpc>
                <a:spcPct val="90000"/>
              </a:lnSpc>
            </a:pPr>
            <a:r>
              <a:rPr lang="en-GB" altLang="en-US" sz="2400" dirty="0"/>
              <a:t>Funding from EPTATF (</a:t>
            </a:r>
            <a:r>
              <a:rPr lang="en-US" altLang="en-US" sz="2400" dirty="0"/>
              <a:t>Eastern Partnership Technical Assistance Trust Fund): EUR 2m approved in Nov. 2011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Start of consultant’s assignment: October 2013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11187" y="1020054"/>
            <a:ext cx="8280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 eaLnBrk="0" hangingPunct="0"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914400" indent="-4572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371600" indent="-4572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752600" indent="-3810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209800" indent="-3810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400" b="1" dirty="0"/>
              <a:t>Context and overall objectives</a:t>
            </a:r>
            <a:endParaRPr lang="en-GB" altLang="en-US" sz="2400" dirty="0"/>
          </a:p>
          <a:p>
            <a:pPr eaLnBrk="1" hangingPunct="1">
              <a:buFontTx/>
              <a:buNone/>
            </a:pPr>
            <a:r>
              <a:rPr lang="fr-BE" altLang="en-US" sz="2400" b="1" dirty="0"/>
              <a:t>				</a:t>
            </a:r>
            <a:endParaRPr lang="en-GB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70264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99792" y="6484257"/>
            <a:ext cx="3960440" cy="365125"/>
          </a:xfrm>
        </p:spPr>
        <p:txBody>
          <a:bodyPr/>
          <a:lstStyle/>
          <a:p>
            <a:r>
              <a:rPr lang="en-US"/>
              <a:t>2019 Danube Water Conference (Vienna)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29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11760" y="260613"/>
            <a:ext cx="7021475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tx1"/>
                </a:solidFill>
              </a:rPr>
              <a:t>4. Moldova Flood TA and Project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84213" y="2045879"/>
            <a:ext cx="8135937" cy="4679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GB" altLang="en-US" sz="2400" dirty="0"/>
              <a:t>Preliminary Flood Risk Assessment 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GB" altLang="en-US" sz="2400" dirty="0"/>
              <a:t>Hydraulic Modelling and preparation of Flood Hazard Maps </a:t>
            </a:r>
            <a:r>
              <a:rPr lang="fr-BE" altLang="en-US" sz="2400" dirty="0"/>
              <a:t> </a:t>
            </a:r>
            <a:endParaRPr lang="en-GB" altLang="en-US" sz="2400" dirty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GB" altLang="en-US" sz="2400" dirty="0"/>
              <a:t>Flood Risk Assessment (FRA) 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GB" altLang="en-US" sz="2400" dirty="0"/>
              <a:t>Define Objectives and Strategies 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GB" altLang="en-US" sz="2400" dirty="0"/>
              <a:t>Identification of measures for flood risk management 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GB" altLang="en-US" sz="2400" dirty="0"/>
              <a:t>Development of Phased Investment Program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GB" altLang="en-US" sz="2400" dirty="0"/>
              <a:t>Development of a Short Term Investment Plan (STIP) 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GB" altLang="en-US" sz="2400" dirty="0"/>
              <a:t>Implementation of a GIS based River Management and Monitoring System 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GB" altLang="en-US" sz="2400" dirty="0"/>
              <a:t>Capacity Building  </a:t>
            </a:r>
          </a:p>
          <a:p>
            <a:pPr marL="381000" indent="-381000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GB" altLang="en-US" sz="2400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96397" y="1482618"/>
            <a:ext cx="8280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 eaLnBrk="0" hangingPunct="0"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914400" indent="-4572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371600" indent="-457200" eaLnBrk="0" hangingPunct="0"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752600" indent="-3810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209800" indent="-381000" eaLnBrk="0" hangingPunct="0"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400" b="1" dirty="0"/>
              <a:t>Tasks of the TA assignment</a:t>
            </a:r>
            <a:endParaRPr lang="en-GB" altLang="en-US" sz="2400" dirty="0"/>
          </a:p>
          <a:p>
            <a:pPr eaLnBrk="1" hangingPunct="1">
              <a:buFontTx/>
              <a:buNone/>
            </a:pPr>
            <a:r>
              <a:rPr lang="fr-BE" altLang="en-US" sz="2400" b="1" dirty="0"/>
              <a:t>				</a:t>
            </a:r>
            <a:endParaRPr lang="en-GB" altLang="en-US" sz="24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1856" y="736448"/>
            <a:ext cx="3273576" cy="1309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23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21.05.2019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7AF1E92-5930-4CC6-84E5-3FB0A7E70004}" type="slidenum">
              <a:rPr lang="en-US" altLang="en-US" sz="1000">
                <a:solidFill>
                  <a:schemeClr val="bg1"/>
                </a:solidFill>
              </a:rPr>
              <a:pPr eaLnBrk="1" hangingPunct="1"/>
              <a:t>3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135937" cy="5762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EIB Activity in the Water Sector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37876" y="1088292"/>
            <a:ext cx="8135937" cy="2304256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1. General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Largest international lender to the water sector worldwide,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Total loan amount of EUR 36bn over the past 10 years, 90% of which for projects inside EU,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Over the past 10 years, 300 major projects have been financed, 75% of which located within the EU.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68538" y="6484257"/>
            <a:ext cx="525579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2019 Danube Water Conference (Vienna)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7411" y="3402894"/>
            <a:ext cx="6407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i="1" dirty="0"/>
              <a:t>Expected Outcome of the projects financed in 2018</a:t>
            </a:r>
            <a:endParaRPr lang="en-GB" sz="20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7" y="3816338"/>
            <a:ext cx="5594970" cy="24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2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524" y="1102358"/>
            <a:ext cx="8605649" cy="52211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/>
              <a:t>Main Results</a:t>
            </a:r>
            <a:endParaRPr lang="en-US" sz="2400" dirty="0"/>
          </a:p>
          <a:p>
            <a:pPr lvl="1"/>
            <a:r>
              <a:rPr lang="en-US" sz="2200" dirty="0"/>
              <a:t>Assessment of existing infrastructure (3,000km of flood defenses, 5,000 dams and reservoirs, LIDAR and on-site surveys, etc.);</a:t>
            </a:r>
          </a:p>
          <a:p>
            <a:pPr lvl="1"/>
            <a:r>
              <a:rPr lang="en-US" sz="2200" dirty="0"/>
              <a:t>High level hydraulic modelling of 12,000km of rivers, of which 3,400 km modelled in detail with review of historic flood events;</a:t>
            </a:r>
          </a:p>
          <a:p>
            <a:pPr lvl="1"/>
            <a:r>
              <a:rPr lang="en-US" sz="2200" dirty="0"/>
              <a:t>Preparation of flood hazard maps in line with EU Floods Directive;</a:t>
            </a:r>
          </a:p>
          <a:p>
            <a:pPr lvl="1"/>
            <a:r>
              <a:rPr lang="en-US" sz="2200" dirty="0"/>
              <a:t>Estimate of hydropower potential (1200 kW, 7,300 MWh/year);</a:t>
            </a:r>
          </a:p>
          <a:p>
            <a:pPr lvl="1"/>
            <a:r>
              <a:rPr lang="en-US" sz="2200" dirty="0"/>
              <a:t>Development of strategic options for flood risk management and approval by stakeholders; </a:t>
            </a:r>
          </a:p>
          <a:p>
            <a:pPr lvl="1"/>
            <a:r>
              <a:rPr lang="en-US" sz="2200" dirty="0"/>
              <a:t>Identification of structural and non-structural / technical assistance  measures;</a:t>
            </a:r>
          </a:p>
          <a:p>
            <a:pPr lvl="1"/>
            <a:r>
              <a:rPr lang="en-US" sz="2200" dirty="0"/>
              <a:t>Development of phased investment plan over next 20 years (EUR 450 million) and Short Term Investment Plan (STIP) over the next 7 years (EUR 100m); STIP ready to be appraised.</a:t>
            </a:r>
          </a:p>
          <a:p>
            <a:pPr lvl="1"/>
            <a:r>
              <a:rPr lang="en-US" sz="2200" dirty="0"/>
              <a:t>Project waiting for approval by the Government since March 2016</a:t>
            </a:r>
          </a:p>
          <a:p>
            <a:pPr marL="0" indent="0">
              <a:buNone/>
            </a:pPr>
            <a:endParaRPr lang="en-GB" sz="3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99792" y="6484257"/>
            <a:ext cx="3960440" cy="365125"/>
          </a:xfrm>
        </p:spPr>
        <p:txBody>
          <a:bodyPr/>
          <a:lstStyle/>
          <a:p>
            <a:r>
              <a:rPr lang="en-US"/>
              <a:t>2019 Danube Water Conference (Vienna)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30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47764" y="338317"/>
            <a:ext cx="7021475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tx1"/>
                </a:solidFill>
              </a:rPr>
              <a:t>4. Moldova Flood TA and Project</a:t>
            </a:r>
          </a:p>
        </p:txBody>
      </p:sp>
    </p:spTree>
    <p:extLst>
      <p:ext uri="{BB962C8B-B14F-4D97-AF65-F5344CB8AC3E}">
        <p14:creationId xmlns:p14="http://schemas.microsoft.com/office/powerpoint/2010/main" val="339108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861047"/>
            <a:ext cx="5040610" cy="26136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99792" y="6484257"/>
            <a:ext cx="3960440" cy="365125"/>
          </a:xfrm>
        </p:spPr>
        <p:txBody>
          <a:bodyPr/>
          <a:lstStyle/>
          <a:p>
            <a:r>
              <a:rPr lang="en-US"/>
              <a:t>2019 Danube Water Conference (Vienna)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31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35696" y="188640"/>
            <a:ext cx="7021475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tx1"/>
                </a:solidFill>
              </a:rPr>
              <a:t>4. Moldova Flood TA and Project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908720"/>
            <a:ext cx="6768751" cy="2833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287529"/>
            <a:ext cx="1314618" cy="24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395536" y="836712"/>
            <a:ext cx="3106688" cy="72008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Extract of country-wide flood risk map</a:t>
            </a: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5772449" y="5409220"/>
            <a:ext cx="310668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/>
              <a:t>Extract of detailed flood risk map for Chisinau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61048"/>
            <a:ext cx="4882122" cy="1134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583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21.05.2019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07704" y="6484257"/>
            <a:ext cx="5616624" cy="365125"/>
          </a:xfrm>
        </p:spPr>
        <p:txBody>
          <a:bodyPr/>
          <a:lstStyle/>
          <a:p>
            <a:r>
              <a:rPr lang="en-US"/>
              <a:t>2019 Danube Water Conference (Vienna)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26B0-BA77-4468-99C9-1D2C1D064D21}" type="slidenum">
              <a:rPr lang="en-GB" smtClean="0"/>
              <a:t>32</a:t>
            </a:fld>
            <a:endParaRPr lang="en-GB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450" y="1122433"/>
            <a:ext cx="6480175" cy="357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418" y="1122433"/>
            <a:ext cx="7488237" cy="576263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</a:rPr>
              <a:t>THANK YOU FOR YOUR ATTENTION!</a:t>
            </a:r>
            <a:br>
              <a:rPr lang="en-US" altLang="en-US" sz="2000" dirty="0">
                <a:solidFill>
                  <a:schemeClr val="bg1"/>
                </a:solidFill>
              </a:rPr>
            </a:b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87450" y="5013176"/>
            <a:ext cx="6480175" cy="1368574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1600" dirty="0"/>
              <a:t>For more information please contact :</a:t>
            </a:r>
            <a:endParaRPr lang="fr-BE" altLang="en-US" sz="1600" dirty="0"/>
          </a:p>
          <a:p>
            <a:pPr algn="ctr">
              <a:buFontTx/>
              <a:buNone/>
            </a:pPr>
            <a:r>
              <a:rPr lang="fr-BE" altLang="en-US" sz="1600" dirty="0"/>
              <a:t>Marco Beros (</a:t>
            </a:r>
            <a:r>
              <a:rPr lang="fr-BE" altLang="en-US" sz="1600" dirty="0">
                <a:hlinkClick r:id="rId4"/>
              </a:rPr>
              <a:t>m.beros@eib.org</a:t>
            </a:r>
            <a:r>
              <a:rPr lang="fr-BE" altLang="en-US" sz="1600" dirty="0"/>
              <a:t>), </a:t>
            </a:r>
            <a:r>
              <a:rPr lang="en-GB" altLang="en-US" sz="1600" dirty="0"/>
              <a:t>phone +352 43 79 827 48</a:t>
            </a:r>
            <a:r>
              <a:rPr lang="fr-BE" altLang="en-US" sz="1600" dirty="0"/>
              <a:t> </a:t>
            </a:r>
          </a:p>
          <a:p>
            <a:pPr algn="ctr">
              <a:buFontTx/>
              <a:buNone/>
            </a:pPr>
            <a:r>
              <a:rPr lang="fr-BE" altLang="en-US" sz="1600" dirty="0"/>
              <a:t>EUROPEAN INVESTMENT BANK</a:t>
            </a:r>
            <a:endParaRPr lang="en-GB" altLang="en-US" sz="1600" dirty="0"/>
          </a:p>
          <a:p>
            <a:pPr algn="ctr">
              <a:buFontTx/>
              <a:buNone/>
            </a:pPr>
            <a:r>
              <a:rPr lang="en-GB" altLang="en-US" sz="1600" dirty="0">
                <a:hlinkClick r:id="rId5"/>
              </a:rPr>
              <a:t>http://www.eib.org/</a:t>
            </a: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4121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21.05.2019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7AF1E92-5930-4CC6-84E5-3FB0A7E70004}" type="slidenum">
              <a:rPr lang="en-US" altLang="en-US" sz="1000">
                <a:solidFill>
                  <a:schemeClr val="bg1"/>
                </a:solidFill>
              </a:rPr>
              <a:pPr eaLnBrk="1" hangingPunct="1"/>
              <a:t>4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135937" cy="5762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EIB Activity in the Water Sector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  <p:sp>
        <p:nvSpPr>
          <p:cNvPr id="9222" name="AutoShape 4"/>
          <p:cNvSpPr>
            <a:spLocks noChangeArrowheads="1"/>
          </p:cNvSpPr>
          <p:nvPr/>
        </p:nvSpPr>
        <p:spPr bwMode="auto">
          <a:xfrm>
            <a:off x="971550" y="5373688"/>
            <a:ext cx="1368425" cy="215900"/>
          </a:xfrm>
          <a:custGeom>
            <a:avLst/>
            <a:gdLst>
              <a:gd name="T0" fmla="*/ 1026319 w 21600"/>
              <a:gd name="T1" fmla="*/ 0 h 21600"/>
              <a:gd name="T2" fmla="*/ 0 w 21600"/>
              <a:gd name="T3" fmla="*/ 107950 h 21600"/>
              <a:gd name="T4" fmla="*/ 1026319 w 21600"/>
              <a:gd name="T5" fmla="*/ 215900 h 21600"/>
              <a:gd name="T6" fmla="*/ 1368425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47564" y="1196752"/>
            <a:ext cx="8135937" cy="4272139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1. General (cont.)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EIB lending covers the </a:t>
            </a:r>
            <a:r>
              <a:rPr lang="en-US" altLang="en-US" sz="2400" u="sng" dirty="0"/>
              <a:t>whole water cycle </a:t>
            </a:r>
            <a:r>
              <a:rPr lang="en-US" altLang="en-US" sz="2400" dirty="0"/>
              <a:t>(water resources, water supply, sanitation, flood protection).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EIB lends to </a:t>
            </a:r>
            <a:r>
              <a:rPr lang="en-US" altLang="en-US" sz="2400" u="sng" dirty="0"/>
              <a:t>public or private </a:t>
            </a:r>
            <a:r>
              <a:rPr lang="en-US" altLang="en-US" sz="2400" dirty="0"/>
              <a:t>utility companies, national or local authorities or directly for project finance deals.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EIB can </a:t>
            </a:r>
            <a:r>
              <a:rPr lang="en-US" altLang="en-US" sz="2400" dirty="0" err="1"/>
              <a:t>mobilise</a:t>
            </a:r>
            <a:r>
              <a:rPr lang="en-US" altLang="en-US" sz="2400" dirty="0"/>
              <a:t> </a:t>
            </a:r>
            <a:r>
              <a:rPr lang="en-US" altLang="en-US" sz="2400" u="sng" dirty="0"/>
              <a:t>technical assistance</a:t>
            </a:r>
            <a:r>
              <a:rPr lang="en-US" altLang="en-US" sz="2400" dirty="0"/>
              <a:t>, for both project preparation and implementation;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EIB can finance </a:t>
            </a:r>
            <a:r>
              <a:rPr lang="en-US" altLang="en-US" sz="2400" u="sng" dirty="0"/>
              <a:t>large</a:t>
            </a:r>
            <a:r>
              <a:rPr lang="en-US" altLang="en-US" sz="2400" dirty="0"/>
              <a:t> individual operations under investment loans </a:t>
            </a:r>
            <a:r>
              <a:rPr lang="en-US" altLang="en-US" sz="2400" u="sng" dirty="0"/>
              <a:t>or small operations </a:t>
            </a:r>
            <a:r>
              <a:rPr lang="en-US" altLang="en-US" sz="2400" dirty="0"/>
              <a:t>under framework or global loans;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EIB cannot finance more than 50% of the project investment cost (on average, EIB lending represents 30% of the project investment cost);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68538" y="6484257"/>
            <a:ext cx="525579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2019 Danube Water Conference (Vienna)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91274" y="5553236"/>
            <a:ext cx="8135937" cy="5762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845747" y="5661248"/>
            <a:ext cx="78128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For more data and media material click here:</a:t>
            </a:r>
          </a:p>
          <a:p>
            <a:r>
              <a:rPr lang="en-GB" sz="1200" dirty="0">
                <a:hlinkClick r:id="rId2"/>
              </a:rPr>
              <a:t>http://www.eib.org/en/projects/sectors/water-and-waste-water-management/index.htm?f=search&amp;media=search</a:t>
            </a:r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191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21.05.2019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7BD234C-6739-43A6-9B4A-D3B8FE96FEC5}" type="slidenum">
              <a:rPr lang="en-US" altLang="en-US" sz="1000">
                <a:solidFill>
                  <a:schemeClr val="bg1"/>
                </a:solidFill>
              </a:rPr>
              <a:pPr eaLnBrk="1" hangingPunct="1"/>
              <a:t>5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135937" cy="5762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EIB Activity in the Water Sector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10246" name="AutoShape 3"/>
          <p:cNvSpPr>
            <a:spLocks noChangeArrowheads="1"/>
          </p:cNvSpPr>
          <p:nvPr/>
        </p:nvSpPr>
        <p:spPr bwMode="auto">
          <a:xfrm>
            <a:off x="971550" y="5373688"/>
            <a:ext cx="1368425" cy="215900"/>
          </a:xfrm>
          <a:custGeom>
            <a:avLst/>
            <a:gdLst>
              <a:gd name="T0" fmla="*/ 1026319 w 21600"/>
              <a:gd name="T1" fmla="*/ 0 h 21600"/>
              <a:gd name="T2" fmla="*/ 0 w 21600"/>
              <a:gd name="T3" fmla="*/ 107950 h 21600"/>
              <a:gd name="T4" fmla="*/ 1026319 w 21600"/>
              <a:gd name="T5" fmla="*/ 215900 h 21600"/>
              <a:gd name="T6" fmla="*/ 1368425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7544" y="1094063"/>
            <a:ext cx="8135937" cy="3847106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BE" altLang="en-US" sz="2400" b="1" dirty="0"/>
              <a:t>2. </a:t>
            </a:r>
            <a:r>
              <a:rPr lang="fr-BE" altLang="en-US" sz="2400" b="1" dirty="0" err="1"/>
              <a:t>EIB’s</a:t>
            </a:r>
            <a:r>
              <a:rPr lang="fr-BE" altLang="en-US" sz="2400" b="1" dirty="0"/>
              <a:t> Water </a:t>
            </a:r>
            <a:r>
              <a:rPr lang="en-US" altLang="en-US" sz="2400" b="1" dirty="0"/>
              <a:t>Sector Lending Orientation</a:t>
            </a:r>
            <a:r>
              <a:rPr lang="en-US" altLang="en-US" sz="2400" b="1" baseline="30000" dirty="0"/>
              <a:t>(1)</a:t>
            </a:r>
            <a:endParaRPr lang="en-US" altLang="en-US" sz="2400" b="1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en-GB" altLang="en-US" dirty="0"/>
              <a:t>River basin approach (IWRM)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GB" altLang="en-US" dirty="0"/>
              <a:t>Sector development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GB" altLang="en-US" dirty="0"/>
              <a:t>Adaptation to climate change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GB" altLang="en-US" dirty="0"/>
              <a:t>Water efficiency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GB" altLang="en-US" dirty="0"/>
              <a:t>Development of new water supply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GB" altLang="en-US" dirty="0"/>
              <a:t>Wastewater and sanitation services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GB" altLang="en-US" dirty="0"/>
              <a:t>Research and Innovation</a:t>
            </a:r>
          </a:p>
        </p:txBody>
      </p:sp>
      <p:sp>
        <p:nvSpPr>
          <p:cNvPr id="10248" name="AutoShape 7"/>
          <p:cNvSpPr>
            <a:spLocks noChangeArrowheads="1"/>
          </p:cNvSpPr>
          <p:nvPr/>
        </p:nvSpPr>
        <p:spPr bwMode="auto">
          <a:xfrm>
            <a:off x="1223628" y="5067076"/>
            <a:ext cx="1368425" cy="368300"/>
          </a:xfrm>
          <a:custGeom>
            <a:avLst/>
            <a:gdLst>
              <a:gd name="T0" fmla="*/ 1026319 w 21600"/>
              <a:gd name="T1" fmla="*/ 0 h 21600"/>
              <a:gd name="T2" fmla="*/ 0 w 21600"/>
              <a:gd name="T3" fmla="*/ 184150 h 21600"/>
              <a:gd name="T4" fmla="*/ 1026319 w 21600"/>
              <a:gd name="T5" fmla="*/ 368300 h 21600"/>
              <a:gd name="T6" fmla="*/ 1368425 w 21600"/>
              <a:gd name="T7" fmla="*/ 184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5" y="1376772"/>
            <a:ext cx="2173167" cy="28580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9572" y="5845449"/>
            <a:ext cx="7164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/>
              <a:t>(1) </a:t>
            </a:r>
            <a:r>
              <a:rPr lang="en-US" sz="1600" dirty="0"/>
              <a:t>Published in December 2017. Available here</a:t>
            </a:r>
            <a:r>
              <a:rPr lang="fr-BE" sz="1600" dirty="0"/>
              <a:t>:</a:t>
            </a:r>
            <a:endParaRPr lang="en-GB" sz="1600" dirty="0"/>
          </a:p>
          <a:p>
            <a:r>
              <a:rPr lang="en-GB" sz="1400" dirty="0">
                <a:hlinkClick r:id="rId3"/>
              </a:rPr>
              <a:t>http://www.eib.org/attachments/strategies/eib_water_sector_lending_orientation_en.pdf</a:t>
            </a:r>
            <a:endParaRPr lang="en-GB" sz="1400" dirty="0"/>
          </a:p>
          <a:p>
            <a:endParaRPr lang="en-GB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463743" y="4963095"/>
            <a:ext cx="4572508" cy="5762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altLang="en-US" sz="2800" b="1" dirty="0"/>
              <a:t>Maximise </a:t>
            </a:r>
            <a:r>
              <a:rPr lang="en-US" altLang="en-US" sz="2800" b="1" dirty="0"/>
              <a:t>Added</a:t>
            </a:r>
            <a:r>
              <a:rPr lang="fr-BE" altLang="en-US" sz="2800" b="1" dirty="0"/>
              <a:t> Value</a:t>
            </a:r>
            <a:endParaRPr lang="en-US" altLang="en-US" sz="2800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68538" y="6484257"/>
            <a:ext cx="525579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2019 Danube Water Conference (Vienna)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0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21.05.2019</a:t>
            </a:r>
            <a:endParaRPr lang="en-US" altLang="en-US" sz="1000" dirty="0">
              <a:solidFill>
                <a:schemeClr val="bg1"/>
              </a:solidFill>
            </a:endParaRP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74D35AC2-020D-4E9A-89ED-38CBA730DBA5}" type="slidenum">
              <a:rPr lang="en-US" altLang="en-US" sz="1000">
                <a:solidFill>
                  <a:schemeClr val="bg1"/>
                </a:solidFill>
              </a:rPr>
              <a:pPr eaLnBrk="1" hangingPunct="1"/>
              <a:t>6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135937" cy="5762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EIB Activity in the Water Sector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11270" name="AutoShape 3"/>
          <p:cNvSpPr>
            <a:spLocks noChangeArrowheads="1"/>
          </p:cNvSpPr>
          <p:nvPr/>
        </p:nvSpPr>
        <p:spPr bwMode="auto">
          <a:xfrm>
            <a:off x="971550" y="5373688"/>
            <a:ext cx="1368425" cy="215900"/>
          </a:xfrm>
          <a:custGeom>
            <a:avLst/>
            <a:gdLst>
              <a:gd name="T0" fmla="*/ 1026319 w 21600"/>
              <a:gd name="T1" fmla="*/ 0 h 21600"/>
              <a:gd name="T2" fmla="*/ 0 w 21600"/>
              <a:gd name="T3" fmla="*/ 107950 h 21600"/>
              <a:gd name="T4" fmla="*/ 1026319 w 21600"/>
              <a:gd name="T5" fmla="*/ 215900 h 21600"/>
              <a:gd name="T6" fmla="*/ 1368425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7564" y="1052736"/>
            <a:ext cx="8280400" cy="5400675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fr-BE" altLang="en-US" sz="2400" b="1" dirty="0"/>
              <a:t>3. </a:t>
            </a:r>
            <a:r>
              <a:rPr lang="fr-BE" altLang="en-US" sz="2400" b="1" dirty="0" err="1"/>
              <a:t>Implementing</a:t>
            </a:r>
            <a:r>
              <a:rPr lang="fr-BE" altLang="en-US" sz="2400" b="1" dirty="0"/>
              <a:t> the</a:t>
            </a:r>
            <a:r>
              <a:rPr lang="en-US" altLang="en-US" sz="2400" b="1" dirty="0"/>
              <a:t> Orientation: Key Actions (1/2)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GB" altLang="en-US" sz="2400" dirty="0"/>
              <a:t>IWRM (Integrated Water Resources Management):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GB" altLang="en-US" sz="2100" dirty="0">
                <a:solidFill>
                  <a:srgbClr val="015CAB"/>
                </a:solidFill>
              </a:rPr>
              <a:t>Promote IWRM + water services provision in a project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100" dirty="0">
                <a:solidFill>
                  <a:srgbClr val="015CAB"/>
                </a:solidFill>
              </a:rPr>
              <a:t>Support </a:t>
            </a:r>
            <a:r>
              <a:rPr lang="en-US" altLang="en-US" sz="2100" dirty="0" err="1">
                <a:solidFill>
                  <a:srgbClr val="015CAB"/>
                </a:solidFill>
              </a:rPr>
              <a:t>transboundary</a:t>
            </a:r>
            <a:r>
              <a:rPr lang="en-US" altLang="en-US" sz="2100" dirty="0">
                <a:solidFill>
                  <a:srgbClr val="015CAB"/>
                </a:solidFill>
              </a:rPr>
              <a:t> cooperation</a:t>
            </a:r>
            <a:endParaRPr lang="en-GB" altLang="en-US" sz="2100" dirty="0">
              <a:solidFill>
                <a:srgbClr val="015CAB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ct val="70000"/>
              </a:spcBef>
            </a:pPr>
            <a:r>
              <a:rPr lang="en-GB" altLang="en-US" sz="2400" dirty="0"/>
              <a:t>Consolidation of institutional framework: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GB" altLang="en-US" sz="2100" dirty="0">
                <a:solidFill>
                  <a:srgbClr val="015CAB"/>
                </a:solidFill>
              </a:rPr>
              <a:t>Support appropriate level of integration of utilities to improve efficiency and enhance borrowing capacity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GB" altLang="en-US" sz="2100" dirty="0">
                <a:solidFill>
                  <a:srgbClr val="015CAB"/>
                </a:solidFill>
              </a:rPr>
              <a:t>Enhance financial sustainability (sustainable cost recovery)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70000"/>
              </a:spcBef>
            </a:pPr>
            <a:r>
              <a:rPr lang="en-GB" altLang="en-US" sz="2400" dirty="0"/>
              <a:t>Adaptation to climate change: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GB" altLang="en-US" sz="2100" dirty="0">
                <a:solidFill>
                  <a:srgbClr val="015CAB"/>
                </a:solidFill>
              </a:rPr>
              <a:t>Adaptation is part of </a:t>
            </a:r>
            <a:r>
              <a:rPr lang="en-GB" altLang="en-US" sz="2100" dirty="0">
                <a:solidFill>
                  <a:srgbClr val="0070C0"/>
                </a:solidFill>
              </a:rPr>
              <a:t>EIB’s Climate Action Commitment </a:t>
            </a:r>
            <a:endParaRPr lang="en-GB" altLang="en-US" sz="2100" strike="sngStrike" dirty="0">
              <a:solidFill>
                <a:srgbClr val="0070C0"/>
              </a:solidFill>
            </a:endParaRP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GB" altLang="en-US" sz="2100" dirty="0">
                <a:solidFill>
                  <a:srgbClr val="015CAB"/>
                </a:solidFill>
              </a:rPr>
              <a:t>Promoters should consider adaptation in project design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GB" altLang="en-US" sz="2100" dirty="0">
                <a:solidFill>
                  <a:srgbClr val="015CAB"/>
                </a:solidFill>
              </a:rPr>
              <a:t>EIB supports technical assistance (TA) with grants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GB" altLang="en-US" sz="2100" dirty="0">
                <a:solidFill>
                  <a:schemeClr val="tx2"/>
                </a:solidFill>
              </a:rPr>
              <a:t>Preparation, implementation of flood risk management projects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fr-BE" altLang="en-US" sz="2400" b="1" dirty="0"/>
              <a:t>			</a:t>
            </a:r>
            <a:endParaRPr lang="en-GB" altLang="en-US" sz="2400" b="1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68538" y="6484257"/>
            <a:ext cx="525579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2019 Danube Water Conference (Vienna)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3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21.05.2019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D4BDE10-BCF7-4AAB-9812-0276693BB7E2}" type="slidenum">
              <a:rPr lang="en-US" altLang="en-US" sz="1000">
                <a:solidFill>
                  <a:schemeClr val="bg1"/>
                </a:solidFill>
              </a:rPr>
              <a:pPr eaLnBrk="1" hangingPunct="1"/>
              <a:t>7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135937" cy="5762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EIB Activity in the Water Sector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  <p:sp>
        <p:nvSpPr>
          <p:cNvPr id="12294" name="AutoShape 3"/>
          <p:cNvSpPr>
            <a:spLocks noChangeArrowheads="1"/>
          </p:cNvSpPr>
          <p:nvPr/>
        </p:nvSpPr>
        <p:spPr bwMode="auto">
          <a:xfrm>
            <a:off x="971550" y="5373688"/>
            <a:ext cx="1368425" cy="215900"/>
          </a:xfrm>
          <a:custGeom>
            <a:avLst/>
            <a:gdLst>
              <a:gd name="T0" fmla="*/ 1026319 w 21600"/>
              <a:gd name="T1" fmla="*/ 0 h 21600"/>
              <a:gd name="T2" fmla="*/ 0 w 21600"/>
              <a:gd name="T3" fmla="*/ 107950 h 21600"/>
              <a:gd name="T4" fmla="*/ 1026319 w 21600"/>
              <a:gd name="T5" fmla="*/ 215900 h 21600"/>
              <a:gd name="T6" fmla="*/ 1368425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1540" y="980729"/>
            <a:ext cx="8533073" cy="5256584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fr-BE" altLang="en-US" sz="2400" b="1" dirty="0"/>
              <a:t>3. </a:t>
            </a:r>
            <a:r>
              <a:rPr lang="fr-BE" altLang="en-US" sz="2400" b="1" dirty="0" err="1"/>
              <a:t>Implementing</a:t>
            </a:r>
            <a:r>
              <a:rPr lang="fr-BE" altLang="en-US" sz="2400" b="1" dirty="0"/>
              <a:t> the</a:t>
            </a:r>
            <a:r>
              <a:rPr lang="en-US" altLang="en-US" sz="2400" b="1" dirty="0"/>
              <a:t> Orientation: Key Actions (2/2)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GB" altLang="en-US" sz="2400" dirty="0"/>
              <a:t>Water efficiency:</a:t>
            </a:r>
          </a:p>
          <a:p>
            <a:pPr marL="914400" lvl="1" indent="-457200" eaLnBrk="1" hangingPunct="1">
              <a:lnSpc>
                <a:spcPct val="75000"/>
              </a:lnSpc>
              <a:spcBef>
                <a:spcPct val="40000"/>
              </a:spcBef>
              <a:buSzPct val="60000"/>
              <a:buFont typeface="Wingdings" pitchFamily="2" charset="2"/>
              <a:buChar char="Ø"/>
            </a:pPr>
            <a:r>
              <a:rPr lang="en-GB" altLang="en-US" sz="2100" dirty="0">
                <a:solidFill>
                  <a:srgbClr val="015CAB"/>
                </a:solidFill>
              </a:rPr>
              <a:t>Support efficiency in: (</a:t>
            </a:r>
            <a:r>
              <a:rPr lang="en-GB" altLang="en-US" sz="2100" dirty="0" err="1">
                <a:solidFill>
                  <a:srgbClr val="015CAB"/>
                </a:solidFill>
              </a:rPr>
              <a:t>i</a:t>
            </a:r>
            <a:r>
              <a:rPr lang="en-GB" altLang="en-US" sz="2100" dirty="0">
                <a:solidFill>
                  <a:srgbClr val="015CAB"/>
                </a:solidFill>
              </a:rPr>
              <a:t>) use by consumers; (ii) allocation of resources; (iii) systems (losses); (iv) management of utilities</a:t>
            </a:r>
          </a:p>
          <a:p>
            <a:pPr marL="914400" lvl="1" indent="-457200" eaLnBrk="1" hangingPunct="1">
              <a:lnSpc>
                <a:spcPct val="75000"/>
              </a:lnSpc>
              <a:spcBef>
                <a:spcPct val="40000"/>
              </a:spcBef>
              <a:buSzPct val="60000"/>
              <a:buFont typeface="Wingdings" pitchFamily="2" charset="2"/>
              <a:buChar char="Ø"/>
            </a:pPr>
            <a:r>
              <a:rPr lang="en-GB" altLang="en-US" sz="2100" dirty="0">
                <a:solidFill>
                  <a:srgbClr val="015CAB"/>
                </a:solidFill>
              </a:rPr>
              <a:t>Promote principle of cost recovery in line with WFD</a:t>
            </a:r>
            <a:r>
              <a:rPr lang="en-GB" altLang="en-US" sz="2100" baseline="30000" dirty="0">
                <a:solidFill>
                  <a:srgbClr val="015CAB"/>
                </a:solidFill>
              </a:rPr>
              <a:t>(1)</a:t>
            </a:r>
            <a:endParaRPr lang="en-GB" altLang="en-US" sz="2100" dirty="0">
              <a:solidFill>
                <a:srgbClr val="015CAB"/>
              </a:solidFill>
            </a:endParaRPr>
          </a:p>
          <a:p>
            <a:pPr marL="914400" lvl="1" indent="-457200" eaLnBrk="1" hangingPunct="1">
              <a:lnSpc>
                <a:spcPct val="75000"/>
              </a:lnSpc>
              <a:spcBef>
                <a:spcPct val="40000"/>
              </a:spcBef>
              <a:buSzPct val="60000"/>
              <a:buFont typeface="Wingdings" pitchFamily="2" charset="2"/>
              <a:buChar char="Ø"/>
            </a:pPr>
            <a:r>
              <a:rPr lang="en-GB" altLang="en-US" sz="2100" dirty="0">
                <a:solidFill>
                  <a:srgbClr val="015CAB"/>
                </a:solidFill>
              </a:rPr>
              <a:t>Support industries aiming at improving “water footprint”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70000"/>
              </a:spcBef>
            </a:pPr>
            <a:r>
              <a:rPr lang="en-GB" altLang="en-US" sz="2400" dirty="0"/>
              <a:t>Development of new water supply:</a:t>
            </a:r>
          </a:p>
          <a:p>
            <a:pPr marL="914400" lvl="1" indent="-457200" eaLnBrk="1" hangingPunct="1">
              <a:lnSpc>
                <a:spcPct val="75000"/>
              </a:lnSpc>
              <a:spcBef>
                <a:spcPct val="40000"/>
              </a:spcBef>
              <a:buSzPct val="60000"/>
              <a:buFont typeface="Wingdings" pitchFamily="2" charset="2"/>
              <a:buChar char="Ø"/>
            </a:pPr>
            <a:r>
              <a:rPr lang="en-GB" altLang="en-US" sz="2100" dirty="0">
                <a:solidFill>
                  <a:srgbClr val="015CAB"/>
                </a:solidFill>
              </a:rPr>
              <a:t>Demand side management and efficiency as 1</a:t>
            </a:r>
            <a:r>
              <a:rPr lang="en-GB" altLang="en-US" sz="2100" baseline="30000" dirty="0">
                <a:solidFill>
                  <a:srgbClr val="015CAB"/>
                </a:solidFill>
              </a:rPr>
              <a:t>st</a:t>
            </a:r>
            <a:r>
              <a:rPr lang="en-GB" altLang="en-US" sz="2100" dirty="0">
                <a:solidFill>
                  <a:srgbClr val="015CAB"/>
                </a:solidFill>
              </a:rPr>
              <a:t> priority</a:t>
            </a:r>
          </a:p>
          <a:p>
            <a:pPr marL="914400" lvl="1" indent="-457200" eaLnBrk="1" hangingPunct="1">
              <a:lnSpc>
                <a:spcPct val="75000"/>
              </a:lnSpc>
              <a:spcBef>
                <a:spcPct val="40000"/>
              </a:spcBef>
              <a:buSzPct val="60000"/>
              <a:buFont typeface="Wingdings" pitchFamily="2" charset="2"/>
              <a:buChar char="Ø"/>
            </a:pPr>
            <a:r>
              <a:rPr lang="en-GB" altLang="en-US" sz="2100" dirty="0">
                <a:solidFill>
                  <a:srgbClr val="015CAB"/>
                </a:solidFill>
              </a:rPr>
              <a:t>Finance: (</a:t>
            </a:r>
            <a:r>
              <a:rPr lang="en-GB" altLang="en-US" sz="2100" dirty="0" err="1">
                <a:solidFill>
                  <a:srgbClr val="015CAB"/>
                </a:solidFill>
              </a:rPr>
              <a:t>i</a:t>
            </a:r>
            <a:r>
              <a:rPr lang="en-GB" altLang="en-US" sz="2100" dirty="0">
                <a:solidFill>
                  <a:srgbClr val="015CAB"/>
                </a:solidFill>
              </a:rPr>
              <a:t>) desalination with pre-requisites; (ii) dams, basin transfers and fossil water under strict conditions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70000"/>
              </a:spcBef>
            </a:pPr>
            <a:r>
              <a:rPr lang="en-GB" altLang="en-US" sz="2400" dirty="0"/>
              <a:t>Wastewater and sanitation services: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  <a:buSzPct val="60000"/>
              <a:buFont typeface="Wingdings" pitchFamily="2" charset="2"/>
              <a:buChar char="Ø"/>
            </a:pPr>
            <a:r>
              <a:rPr lang="en-GB" altLang="en-US" sz="2100" dirty="0">
                <a:solidFill>
                  <a:srgbClr val="015CAB"/>
                </a:solidFill>
              </a:rPr>
              <a:t>Always consider them when undertaking water supply projects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40000"/>
              </a:spcBef>
              <a:buSzPct val="60000"/>
              <a:buFont typeface="Wingdings" pitchFamily="2" charset="2"/>
              <a:buChar char="Ø"/>
            </a:pPr>
            <a:r>
              <a:rPr lang="en-GB" altLang="en-US" sz="2100" dirty="0">
                <a:solidFill>
                  <a:srgbClr val="015CAB"/>
                </a:solidFill>
              </a:rPr>
              <a:t>Sustainable cost recovery (incl. subsidies)</a:t>
            </a:r>
          </a:p>
          <a:p>
            <a:pPr marL="914400" lvl="1" indent="-457200" eaLnBrk="1" hangingPunct="1">
              <a:lnSpc>
                <a:spcPct val="40000"/>
              </a:lnSpc>
              <a:spcBef>
                <a:spcPct val="40000"/>
              </a:spcBef>
              <a:buSzPct val="60000"/>
              <a:buFont typeface="Wingdings" pitchFamily="2" charset="2"/>
              <a:buChar char="Ø"/>
            </a:pPr>
            <a:r>
              <a:rPr lang="en-GB" altLang="en-US" sz="2100" dirty="0">
                <a:solidFill>
                  <a:srgbClr val="015CAB"/>
                </a:solidFill>
              </a:rPr>
              <a:t>Sustainable financing (blend loans, grants)</a:t>
            </a:r>
            <a:r>
              <a:rPr lang="fr-BE" altLang="en-US" sz="2800" b="1" dirty="0"/>
              <a:t>		</a:t>
            </a:r>
            <a:endParaRPr lang="en-GB" altLang="en-US" sz="2800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08063" y="6201309"/>
            <a:ext cx="8135937" cy="2880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1200" dirty="0"/>
              <a:t>(1) EU Water Framework Directive (2000/60/EC)</a:t>
            </a:r>
            <a:endParaRPr lang="en-US" altLang="en-US" sz="500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68538" y="6484257"/>
            <a:ext cx="525579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2019 Danube Water Conference (Vienna)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9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21.05.2019</a:t>
            </a:r>
          </a:p>
        </p:txBody>
      </p:sp>
      <p:sp>
        <p:nvSpPr>
          <p:cNvPr id="1331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CE214FA2-6125-4EEC-BDFB-13F1B50E6AED}" type="slidenum">
              <a:rPr lang="en-US" altLang="en-US" sz="1000">
                <a:solidFill>
                  <a:schemeClr val="bg1"/>
                </a:solidFill>
              </a:rPr>
              <a:pPr eaLnBrk="1" hangingPunct="1"/>
              <a:t>8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EIB Activity in the Water Sector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052513"/>
            <a:ext cx="7387197" cy="972331"/>
          </a:xfrm>
          <a:solidFill>
            <a:schemeClr val="bg1"/>
          </a:solidFill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GB" altLang="en-US" sz="2400" b="1" dirty="0"/>
              <a:t>4. Key Figures 2014-2018: EUR 14.2 </a:t>
            </a:r>
            <a:r>
              <a:rPr lang="en-GB" altLang="en-US" sz="2400" b="1" dirty="0" err="1"/>
              <a:t>bn</a:t>
            </a:r>
            <a:r>
              <a:rPr lang="en-GB" altLang="en-US" sz="2400" b="1" dirty="0"/>
              <a:t> signed   				</a:t>
            </a:r>
          </a:p>
        </p:txBody>
      </p:sp>
      <p:sp>
        <p:nvSpPr>
          <p:cNvPr id="13319" name="AutoShape 3"/>
          <p:cNvSpPr>
            <a:spLocks noChangeArrowheads="1"/>
          </p:cNvSpPr>
          <p:nvPr/>
        </p:nvSpPr>
        <p:spPr bwMode="auto">
          <a:xfrm>
            <a:off x="971550" y="5373688"/>
            <a:ext cx="1368425" cy="215900"/>
          </a:xfrm>
          <a:custGeom>
            <a:avLst/>
            <a:gdLst>
              <a:gd name="T0" fmla="*/ 1026319 w 21600"/>
              <a:gd name="T1" fmla="*/ 0 h 21600"/>
              <a:gd name="T2" fmla="*/ 0 w 21600"/>
              <a:gd name="T3" fmla="*/ 107950 h 21600"/>
              <a:gd name="T4" fmla="*/ 1026319 w 21600"/>
              <a:gd name="T5" fmla="*/ 215900 h 21600"/>
              <a:gd name="T6" fmla="*/ 1368425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68538" y="6484257"/>
            <a:ext cx="525579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2019 Danube Water Conference (Vienna)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92796"/>
            <a:ext cx="7315834" cy="4708839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688124" y="2446563"/>
            <a:ext cx="3312369" cy="6402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marL="533400" indent="-533400" eaLnBrk="0" hangingPunct="0">
              <a:buBlip>
                <a:blip r:embed="rId3"/>
              </a:buBlip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914400" indent="-457200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371600" indent="-457200" eaLnBrk="0" hangingPunct="0"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752600" indent="-381000" eaLnBrk="0" hangingPunct="0"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209800" indent="-381000" eaLnBrk="0" hangingPunct="0"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0" indent="9525" algn="ctr" eaLnBrk="1" hangingPunct="1">
              <a:buFontTx/>
              <a:buNone/>
            </a:pPr>
            <a:r>
              <a:rPr lang="en-GB" altLang="en-US" sz="1800" dirty="0">
                <a:latin typeface="+mn-lt"/>
              </a:rPr>
              <a:t>Over the past 5 years: average of EUR 2.8 billion p.a. </a:t>
            </a:r>
          </a:p>
          <a:p>
            <a:pPr algn="ctr" eaLnBrk="1" hangingPunct="1">
              <a:buFontTx/>
              <a:buNone/>
            </a:pPr>
            <a:r>
              <a:rPr lang="en-GB" altLang="en-US" sz="2000" dirty="0">
                <a:latin typeface="+mn-lt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4172184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bg1"/>
                </a:solidFill>
              </a:rPr>
              <a:t>21.05.2019</a:t>
            </a:r>
          </a:p>
        </p:txBody>
      </p:sp>
      <p:sp>
        <p:nvSpPr>
          <p:cNvPr id="1331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CE214FA2-6125-4EEC-BDFB-13F1B50E6AED}" type="slidenum">
              <a:rPr lang="en-US" altLang="en-US" sz="1000">
                <a:solidFill>
                  <a:schemeClr val="bg1"/>
                </a:solidFill>
              </a:rPr>
              <a:pPr eaLnBrk="1" hangingPunct="1"/>
              <a:t>9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EIB Activity in the Water Sector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052513"/>
            <a:ext cx="8208962" cy="540283"/>
          </a:xfrm>
          <a:solidFill>
            <a:schemeClr val="bg1"/>
          </a:solidFill>
        </p:spPr>
        <p:txBody>
          <a:bodyPr/>
          <a:lstStyle/>
          <a:p>
            <a:pPr marL="533400" indent="-533400">
              <a:buNone/>
            </a:pPr>
            <a:r>
              <a:rPr lang="en-GB" altLang="en-US" sz="2400" b="1" dirty="0"/>
              <a:t>4.1 Key Figures 2014-2018 by Region: European Union  </a:t>
            </a:r>
            <a:endParaRPr lang="en-GB" altLang="en-US" sz="2400" dirty="0"/>
          </a:p>
          <a:p>
            <a:pPr marL="533400" indent="-533400" eaLnBrk="1" hangingPunct="1">
              <a:buFontTx/>
              <a:buNone/>
            </a:pPr>
            <a:r>
              <a:rPr lang="en-GB" altLang="en-US" sz="2400" b="1" dirty="0"/>
              <a:t>				</a:t>
            </a:r>
          </a:p>
        </p:txBody>
      </p:sp>
      <p:sp>
        <p:nvSpPr>
          <p:cNvPr id="13319" name="AutoShape 3"/>
          <p:cNvSpPr>
            <a:spLocks noChangeArrowheads="1"/>
          </p:cNvSpPr>
          <p:nvPr/>
        </p:nvSpPr>
        <p:spPr bwMode="auto">
          <a:xfrm>
            <a:off x="971550" y="5373688"/>
            <a:ext cx="1368425" cy="215900"/>
          </a:xfrm>
          <a:custGeom>
            <a:avLst/>
            <a:gdLst>
              <a:gd name="T0" fmla="*/ 1026319 w 21600"/>
              <a:gd name="T1" fmla="*/ 0 h 21600"/>
              <a:gd name="T2" fmla="*/ 0 w 21600"/>
              <a:gd name="T3" fmla="*/ 107950 h 21600"/>
              <a:gd name="T4" fmla="*/ 1026319 w 21600"/>
              <a:gd name="T5" fmla="*/ 215900 h 21600"/>
              <a:gd name="T6" fmla="*/ 1368425 w 21600"/>
              <a:gd name="T7" fmla="*/ 1079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68538" y="6484257"/>
            <a:ext cx="525579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2019 Danube Water Conference (Vienna)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920122"/>
              </p:ext>
            </p:extLst>
          </p:nvPr>
        </p:nvGraphicFramePr>
        <p:xfrm>
          <a:off x="791580" y="1628776"/>
          <a:ext cx="7524836" cy="4536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0299672"/>
      </p:ext>
    </p:extLst>
  </p:cSld>
  <p:clrMapOvr>
    <a:masterClrMapping/>
  </p:clrMapOvr>
</p:sld>
</file>

<file path=ppt/theme/theme1.xml><?xml version="1.0" encoding="utf-8"?>
<a:theme xmlns:a="http://schemas.openxmlformats.org/drawingml/2006/main" name="EIB Corporate Covers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IB Corporate Theme">
  <a:themeElements>
    <a:clrScheme name="_EIB Corporate">
      <a:dk1>
        <a:sysClr val="windowText" lastClr="000000"/>
      </a:dk1>
      <a:lt1>
        <a:sysClr val="window" lastClr="FFFFFF"/>
      </a:lt1>
      <a:dk2>
        <a:srgbClr val="00529F"/>
      </a:dk2>
      <a:lt2>
        <a:srgbClr val="DEE1F0"/>
      </a:lt2>
      <a:accent1>
        <a:srgbClr val="597DB9"/>
      </a:accent1>
      <a:accent2>
        <a:srgbClr val="A5B2D8"/>
      </a:accent2>
      <a:accent3>
        <a:srgbClr val="DEE1F0"/>
      </a:accent3>
      <a:accent4>
        <a:srgbClr val="1BA77F"/>
      </a:accent4>
      <a:accent5>
        <a:srgbClr val="7AC2A5"/>
      </a:accent5>
      <a:accent6>
        <a:srgbClr val="BBDDCD"/>
      </a:accent6>
      <a:hlink>
        <a:srgbClr val="0000FF"/>
      </a:hlink>
      <a:folHlink>
        <a:srgbClr val="800080"/>
      </a:folHlink>
    </a:clrScheme>
    <a:fontScheme name="_EIB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2803</Words>
  <Application>Microsoft Office PowerPoint</Application>
  <PresentationFormat>On-screen Show (4:3)</PresentationFormat>
  <Paragraphs>545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EIB Corporate Covers Theme</vt:lpstr>
      <vt:lpstr>Custom Design</vt:lpstr>
      <vt:lpstr>EIB Corporate Theme</vt:lpstr>
      <vt:lpstr>EIB’s Activity in the Water Sector in the Danube Region</vt:lpstr>
      <vt:lpstr>Contents: - EIB Activity in the Water Sector  - EIB Water Projects in the Danube Region - Case Studies: Moldova</vt:lpstr>
      <vt:lpstr>EIB Activity in the Water Sector</vt:lpstr>
      <vt:lpstr>EIB Activity in the Water Sector</vt:lpstr>
      <vt:lpstr>EIB Activity in the Water Sector</vt:lpstr>
      <vt:lpstr>EIB Activity in the Water Sector</vt:lpstr>
      <vt:lpstr>EIB Activity in the Water Sector</vt:lpstr>
      <vt:lpstr>EIB Activity in the Water Sector</vt:lpstr>
      <vt:lpstr>EIB Activity in the Water Sector</vt:lpstr>
      <vt:lpstr>EIB Activity in the Water Sector</vt:lpstr>
      <vt:lpstr>EIB Activity in the Water Sector</vt:lpstr>
      <vt:lpstr>EIB Activity in the Water Sector</vt:lpstr>
      <vt:lpstr>EIB Activity in the Water Sector</vt:lpstr>
      <vt:lpstr>EIB Water Projects in the Danube Region </vt:lpstr>
      <vt:lpstr>EIB Water Projects in the Danube Region</vt:lpstr>
      <vt:lpstr>EIB Water Projects in the Danube Region</vt:lpstr>
      <vt:lpstr>EIB Water Projects in the Danube Region</vt:lpstr>
      <vt:lpstr>Case Studies: Moldova  EIB’s four Operations in the Water Sector: 1. Moldova Urban Development Programme 2. Chisinau Water 3. North Moldova Water 4. Flood Management TA and project </vt:lpstr>
      <vt:lpstr>1. Moldova Urban Development Programme (1/4) </vt:lpstr>
      <vt:lpstr>1. Moldova Urban Development Programme (2/4) </vt:lpstr>
      <vt:lpstr>1. Moldova Urban Development Programme (3/4) </vt:lpstr>
      <vt:lpstr>1. Moldova Urban Development Programme (4/4)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EIB Corporate presentation template</dc:title>
  <dc:creator/>
  <cp:lastModifiedBy/>
  <cp:revision>1</cp:revision>
  <dcterms:created xsi:type="dcterms:W3CDTF">2013-11-26T18:39:22Z</dcterms:created>
  <dcterms:modified xsi:type="dcterms:W3CDTF">2019-05-21T07:28:57Z</dcterms:modified>
</cp:coreProperties>
</file>